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4" r:id="rId9"/>
    <p:sldId id="265" r:id="rId10"/>
    <p:sldId id="261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9F1"/>
    <a:srgbClr val="E8FFE7"/>
    <a:srgbClr val="C8FFC5"/>
    <a:srgbClr val="DDEFDD"/>
    <a:srgbClr val="2CFF21"/>
    <a:srgbClr val="FFCB25"/>
    <a:srgbClr val="FFD54F"/>
    <a:srgbClr val="94FF8F"/>
    <a:srgbClr val="E29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50E1E-C19A-4C59-B00E-1A427B659F63}" v="68" dt="2022-01-06T09:26:34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>
        <p:scale>
          <a:sx n="75" d="100"/>
          <a:sy n="75" d="100"/>
        </p:scale>
        <p:origin x="552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0B76D-6E3D-4B9F-A73A-852617E67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F02F53-445D-4C26-9F2A-24F095D5C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BD68F-69DA-46EA-BBEF-348D373A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3193E-704B-462E-96B6-8CD61EA3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8A54-DBD7-483A-8D69-1325135C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2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68C5-E316-4939-A2A2-08919CD2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794825-26C8-4425-B3A1-6AFD65117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4BC65-96B1-4F1C-9E9F-8F8732FA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6C86A1-B269-46CB-BCF2-224D59A8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A7306-B488-4EF1-B304-B82797F9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9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EE71D4-7E7A-4545-8D8D-174AAE3B0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43B0F2-9CCE-4C61-B535-ADA2B87F2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35D4D-FB6C-43BD-84C6-BCC39AC1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D83DF-DDD8-4CD8-8F92-F63C071B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307A1-EC69-4EEE-9589-9C805C77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440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B209B-02CB-4799-B3AE-471B75E3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>
            <a:lvl1pPr>
              <a:defRPr i="0"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89E2A-5179-45AC-AAC3-1E6A77414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  <a:lvl2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2pPr>
            <a:lvl3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3pPr>
            <a:lvl4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4pPr>
            <a:lvl5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13623-7571-4864-AD69-264582A05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E7F69-AAF4-48CA-B8B8-71F346719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764AA-FC16-4389-83C7-B64EB13A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84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4266E-A962-4C3B-90C9-B3A314739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46EA9-1573-4DBA-9DA0-1926C35F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A3C26-9117-4905-8D32-DADFE73F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74C81-FB54-41E9-83CB-B77EB254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69D3A1-EB30-41C9-A713-9309A9A3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1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D2C0D-1679-42F8-B6F5-51791DF8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72F5F0-520B-4D20-A49C-E227F802E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10CC9D-286B-4CB5-90F7-7A9B46792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38383-E25E-40AC-8AE6-CB30F503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C5DBF-D42F-4607-BB16-39D9C96F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0ACBD7-BA03-43C7-9F7C-09C40341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373F9-F5AF-402F-81A1-662286F26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D3088A-4CC7-4F99-B71F-9AE5F9B8F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CBB408-B456-409B-BA4D-FAA35EB05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BD7384-2BE8-41B3-B733-4EAD59BFF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348A18-32C9-44AE-8655-98011FA49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79FA1F-1C24-40D9-8A45-29228AC1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9D5B53-F2B5-4B12-AD5D-1CDA50AA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8F1442-94F6-482F-A3D3-41AABEFE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96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22859-F5AB-4117-93F4-DEED993E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5F22D9-C49A-425D-BF11-5E4F68C4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D996BA-4337-41AB-B490-34F9C970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4B70C9-D06C-4F7D-A4C4-EFC66946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71BF51-F4CB-4654-AE6C-88CD40378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66C414-1FD9-4151-889D-1923E47B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2A075-8EE6-434F-B0AF-10EA431D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1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AFC47-76F9-4D79-A305-DC900272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D6CCA-1878-48A7-AA98-6C5422BD6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3FE93A-A4A2-46E1-A2B3-B6749D8C6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D63E32-EB7D-4822-ABF9-09E75954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2320A-EC60-41E5-9E03-F13F3495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30FFBC-C153-4AD6-94AD-6569463E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8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CD260-6860-46A0-B355-9889E915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598BB2-F227-4487-B772-4C3D963D4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DB690D-E729-45A6-A56A-4030E65A3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EE7CE1-6276-4241-B890-7868861E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E6B7CD-E8B3-4C9A-9E0A-1ABE8615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EDDAC3-EC04-4DFD-8E84-8714AF9A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43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16420A-AD4B-4EDD-B023-550C2A72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517792-188E-4476-8D48-1B9B66DEE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9CE3C7-0E1D-49FE-A2B2-335E68D1B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3E399-D4DC-42B8-AF3C-71376865CC4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E5782F-67CE-426B-88A7-1CFFF5FD5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0E08E-E18D-4AF2-8F8F-88AE4A120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A2D1B-DF06-4DDE-8706-9E09DFFDC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78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D718F-88EE-4E12-B249-08D6E32F8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6534"/>
            <a:ext cx="9144000" cy="2387600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사전 훈련된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사용하기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0FF88D-548E-4732-9BE8-EF7C1DDA8593}"/>
              </a:ext>
            </a:extLst>
          </p:cNvPr>
          <p:cNvCxnSpPr>
            <a:cxnSpLocks/>
          </p:cNvCxnSpPr>
          <p:nvPr/>
        </p:nvCxnSpPr>
        <p:spPr>
          <a:xfrm>
            <a:off x="1641641" y="4274134"/>
            <a:ext cx="9026359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DDC1E469-5265-462D-BB3A-C5B166CB2A31}"/>
              </a:ext>
            </a:extLst>
          </p:cNvPr>
          <p:cNvSpPr/>
          <p:nvPr/>
        </p:nvSpPr>
        <p:spPr>
          <a:xfrm>
            <a:off x="-1120747" y="-1282077"/>
            <a:ext cx="3865944" cy="3865944"/>
          </a:xfrm>
          <a:prstGeom prst="ellipse">
            <a:avLst/>
          </a:prstGeom>
          <a:solidFill>
            <a:srgbClr val="94FF8F"/>
          </a:solidFill>
          <a:ln>
            <a:solidFill>
              <a:srgbClr val="94F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7ACE9-A165-49BA-AB2B-AB1B0108B5A2}"/>
              </a:ext>
            </a:extLst>
          </p:cNvPr>
          <p:cNvSpPr txBox="1"/>
          <p:nvPr/>
        </p:nvSpPr>
        <p:spPr>
          <a:xfrm>
            <a:off x="634712" y="559455"/>
            <a:ext cx="177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E29700"/>
                </a:solidFill>
              </a:rPr>
              <a:t>5</a:t>
            </a:r>
            <a:r>
              <a:rPr lang="en-US" altLang="ko-KR" sz="5400" b="1" dirty="0">
                <a:solidFill>
                  <a:schemeClr val="bg2">
                    <a:lumMod val="50000"/>
                  </a:schemeClr>
                </a:solidFill>
              </a:rPr>
              <a:t>.3</a:t>
            </a:r>
            <a:endParaRPr lang="ko-KR" alt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030DE4-B86A-4082-9278-38D87C6CE193}"/>
              </a:ext>
            </a:extLst>
          </p:cNvPr>
          <p:cNvSpPr/>
          <p:nvPr/>
        </p:nvSpPr>
        <p:spPr>
          <a:xfrm>
            <a:off x="10668000" y="5367707"/>
            <a:ext cx="2387600" cy="2387600"/>
          </a:xfrm>
          <a:prstGeom prst="ellipse">
            <a:avLst/>
          </a:prstGeom>
          <a:noFill/>
          <a:ln>
            <a:solidFill>
              <a:srgbClr val="2CF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95F32CB-F574-481C-8CF6-5EC5E25FCA49}"/>
              </a:ext>
            </a:extLst>
          </p:cNvPr>
          <p:cNvSpPr/>
          <p:nvPr/>
        </p:nvSpPr>
        <p:spPr>
          <a:xfrm>
            <a:off x="10668000" y="5367707"/>
            <a:ext cx="2387600" cy="2387600"/>
          </a:xfrm>
          <a:prstGeom prst="ellipse">
            <a:avLst/>
          </a:prstGeom>
          <a:noFill/>
          <a:ln w="193675">
            <a:solidFill>
              <a:srgbClr val="2CF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2094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타원 39">
            <a:extLst>
              <a:ext uri="{FF2B5EF4-FFF2-40B4-BE49-F238E27FC236}">
                <a16:creationId xmlns:a16="http://schemas.microsoft.com/office/drawing/2014/main" id="{ECB76B17-0D01-481F-B6EB-E9827B0A7336}"/>
              </a:ext>
            </a:extLst>
          </p:cNvPr>
          <p:cNvSpPr/>
          <p:nvPr/>
        </p:nvSpPr>
        <p:spPr>
          <a:xfrm>
            <a:off x="-1165589" y="4558165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9128477-EDFE-4E32-A020-D2AFD15A5FF9}"/>
              </a:ext>
            </a:extLst>
          </p:cNvPr>
          <p:cNvSpPr/>
          <p:nvPr/>
        </p:nvSpPr>
        <p:spPr>
          <a:xfrm>
            <a:off x="8954060" y="-1674081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B1986E-567C-4FC4-86D0-E5EA70A0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/>
              <a:t>미세 조정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B9162C-CC04-4E5C-86F5-EEF9CAEDA1E9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23317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020D19-EBA5-4E7D-BE90-6128DF07208F}"/>
              </a:ext>
            </a:extLst>
          </p:cNvPr>
          <p:cNvSpPr/>
          <p:nvPr/>
        </p:nvSpPr>
        <p:spPr>
          <a:xfrm>
            <a:off x="2367280" y="1767840"/>
            <a:ext cx="2133600" cy="894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9C9624-1A11-4B2E-81EE-FCA4C44C849D}"/>
              </a:ext>
            </a:extLst>
          </p:cNvPr>
          <p:cNvSpPr/>
          <p:nvPr/>
        </p:nvSpPr>
        <p:spPr>
          <a:xfrm>
            <a:off x="5029200" y="1767840"/>
            <a:ext cx="2133600" cy="894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0B296D-8A77-4D5F-9D73-2ABF85791AA9}"/>
              </a:ext>
            </a:extLst>
          </p:cNvPr>
          <p:cNvSpPr/>
          <p:nvPr/>
        </p:nvSpPr>
        <p:spPr>
          <a:xfrm>
            <a:off x="7691120" y="1767840"/>
            <a:ext cx="2133600" cy="894080"/>
          </a:xfrm>
          <a:prstGeom prst="rect">
            <a:avLst/>
          </a:prstGeom>
          <a:solidFill>
            <a:srgbClr val="FFCB25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새로운 분류기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랜덤 초기화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576472-6E20-483A-BB81-8F87B8A9B14A}"/>
              </a:ext>
            </a:extLst>
          </p:cNvPr>
          <p:cNvSpPr/>
          <p:nvPr/>
        </p:nvSpPr>
        <p:spPr>
          <a:xfrm>
            <a:off x="2367280" y="2981960"/>
            <a:ext cx="2133600" cy="2802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D6396B-E987-47E5-AF45-24C9E3FED147}"/>
              </a:ext>
            </a:extLst>
          </p:cNvPr>
          <p:cNvSpPr/>
          <p:nvPr/>
        </p:nvSpPr>
        <p:spPr>
          <a:xfrm>
            <a:off x="5029200" y="2981960"/>
            <a:ext cx="2133600" cy="2802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08D95E-6F91-435F-943D-7E5F97A15F08}"/>
              </a:ext>
            </a:extLst>
          </p:cNvPr>
          <p:cNvSpPr/>
          <p:nvPr/>
        </p:nvSpPr>
        <p:spPr>
          <a:xfrm>
            <a:off x="7691120" y="3789680"/>
            <a:ext cx="2133600" cy="20056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동결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618FCD-19A3-4426-9828-C8B4026E7567}"/>
              </a:ext>
            </a:extLst>
          </p:cNvPr>
          <p:cNvCxnSpPr>
            <a:cxnSpLocks/>
          </p:cNvCxnSpPr>
          <p:nvPr/>
        </p:nvCxnSpPr>
        <p:spPr>
          <a:xfrm>
            <a:off x="4775200" y="1656080"/>
            <a:ext cx="2590800" cy="2052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2D5DD9-EA37-40E9-B504-B6003BE47F09}"/>
              </a:ext>
            </a:extLst>
          </p:cNvPr>
          <p:cNvCxnSpPr>
            <a:cxnSpLocks/>
          </p:cNvCxnSpPr>
          <p:nvPr/>
        </p:nvCxnSpPr>
        <p:spPr>
          <a:xfrm flipV="1">
            <a:off x="4824047" y="1656080"/>
            <a:ext cx="2541953" cy="206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06972BD-0CDB-4C04-9828-B8A93FAB2220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3434080" y="2661920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B01C857-E90F-43CB-9436-B0B78BD6D6B2}"/>
              </a:ext>
            </a:extLst>
          </p:cNvPr>
          <p:cNvCxnSpPr>
            <a:endCxn id="9" idx="2"/>
          </p:cNvCxnSpPr>
          <p:nvPr/>
        </p:nvCxnSpPr>
        <p:spPr>
          <a:xfrm flipV="1">
            <a:off x="3434080" y="5784266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0C13ED-2305-4507-B93C-5B74A22E3B3B}"/>
              </a:ext>
            </a:extLst>
          </p:cNvPr>
          <p:cNvCxnSpPr>
            <a:stCxn id="10" idx="0"/>
            <a:endCxn id="7" idx="2"/>
          </p:cNvCxnSpPr>
          <p:nvPr/>
        </p:nvCxnSpPr>
        <p:spPr>
          <a:xfrm flipV="1">
            <a:off x="6096000" y="2661920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2585F8E-DB66-449D-91D4-B29C89A5B013}"/>
              </a:ext>
            </a:extLst>
          </p:cNvPr>
          <p:cNvCxnSpPr>
            <a:cxnSpLocks/>
            <a:stCxn id="34" idx="0"/>
            <a:endCxn id="8" idx="2"/>
          </p:cNvCxnSpPr>
          <p:nvPr/>
        </p:nvCxnSpPr>
        <p:spPr>
          <a:xfrm flipV="1">
            <a:off x="8757920" y="2661920"/>
            <a:ext cx="0" cy="3300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87F5B95-B4E3-49A9-8E20-19F65161257F}"/>
              </a:ext>
            </a:extLst>
          </p:cNvPr>
          <p:cNvCxnSpPr/>
          <p:nvPr/>
        </p:nvCxnSpPr>
        <p:spPr>
          <a:xfrm flipV="1">
            <a:off x="6090920" y="5795378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D50146-D03A-40A4-99B2-DF18772B9382}"/>
              </a:ext>
            </a:extLst>
          </p:cNvPr>
          <p:cNvCxnSpPr/>
          <p:nvPr/>
        </p:nvCxnSpPr>
        <p:spPr>
          <a:xfrm flipV="1">
            <a:off x="8757920" y="5795378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D09AF65-75DA-4CB0-A8F5-2114EC1D18FA}"/>
              </a:ext>
            </a:extLst>
          </p:cNvPr>
          <p:cNvCxnSpPr/>
          <p:nvPr/>
        </p:nvCxnSpPr>
        <p:spPr>
          <a:xfrm flipV="1">
            <a:off x="343408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2F9A48-1B45-4781-A4E7-11518DB0E75E}"/>
              </a:ext>
            </a:extLst>
          </p:cNvPr>
          <p:cNvCxnSpPr>
            <a:cxnSpLocks/>
          </p:cNvCxnSpPr>
          <p:nvPr/>
        </p:nvCxnSpPr>
        <p:spPr>
          <a:xfrm flipV="1">
            <a:off x="611632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E6D00D6-8AB4-4EB5-A29D-002FC4102B60}"/>
              </a:ext>
            </a:extLst>
          </p:cNvPr>
          <p:cNvCxnSpPr>
            <a:cxnSpLocks/>
          </p:cNvCxnSpPr>
          <p:nvPr/>
        </p:nvCxnSpPr>
        <p:spPr>
          <a:xfrm flipV="1">
            <a:off x="875792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46D71C-67B1-4C65-A8DF-634E3778030A}"/>
              </a:ext>
            </a:extLst>
          </p:cNvPr>
          <p:cNvSpPr txBox="1"/>
          <p:nvPr/>
        </p:nvSpPr>
        <p:spPr>
          <a:xfrm>
            <a:off x="3100755" y="61985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CFD6DE-4E4E-4188-B83F-3890B16BF202}"/>
              </a:ext>
            </a:extLst>
          </p:cNvPr>
          <p:cNvSpPr txBox="1"/>
          <p:nvPr/>
        </p:nvSpPr>
        <p:spPr>
          <a:xfrm>
            <a:off x="5767754" y="62096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28A0FD-DF06-4DAD-A320-0ACFDFD3C1A5}"/>
              </a:ext>
            </a:extLst>
          </p:cNvPr>
          <p:cNvSpPr txBox="1"/>
          <p:nvPr/>
        </p:nvSpPr>
        <p:spPr>
          <a:xfrm>
            <a:off x="8434754" y="61985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9D7597-A6EB-4EF1-B47D-A1E3C1C69406}"/>
              </a:ext>
            </a:extLst>
          </p:cNvPr>
          <p:cNvSpPr txBox="1"/>
          <p:nvPr/>
        </p:nvSpPr>
        <p:spPr>
          <a:xfrm>
            <a:off x="3100753" y="10684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A2C280-BF85-46FD-B715-C2C4781BD168}"/>
              </a:ext>
            </a:extLst>
          </p:cNvPr>
          <p:cNvSpPr txBox="1"/>
          <p:nvPr/>
        </p:nvSpPr>
        <p:spPr>
          <a:xfrm>
            <a:off x="8434753" y="10684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9E317-94E8-4F63-B71B-F95E56F13705}"/>
              </a:ext>
            </a:extLst>
          </p:cNvPr>
          <p:cNvSpPr txBox="1"/>
          <p:nvPr/>
        </p:nvSpPr>
        <p:spPr>
          <a:xfrm>
            <a:off x="5767754" y="1069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D4D98-98C6-430D-A150-979DB166EA7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500880" y="4383113"/>
            <a:ext cx="52832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60A3B3F-2901-432C-A07D-79C1BB6B8CE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162800" y="4383113"/>
            <a:ext cx="52832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5126497-3871-41E6-8E47-FF64DFE06E5D}"/>
              </a:ext>
            </a:extLst>
          </p:cNvPr>
          <p:cNvSpPr/>
          <p:nvPr/>
        </p:nvSpPr>
        <p:spPr>
          <a:xfrm>
            <a:off x="7691120" y="2992001"/>
            <a:ext cx="2133600" cy="797678"/>
          </a:xfrm>
          <a:prstGeom prst="rect">
            <a:avLst/>
          </a:prstGeom>
          <a:solidFill>
            <a:srgbClr val="FFCB25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새로 훈련시킬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r>
              <a:rPr lang="ko-KR" altLang="en-US" dirty="0">
                <a:solidFill>
                  <a:schemeClr val="tx1"/>
                </a:solidFill>
              </a:rPr>
              <a:t> 기반 층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7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10FEC50C-6D8A-458C-ACAA-5C6FB12FF771}"/>
              </a:ext>
            </a:extLst>
          </p:cNvPr>
          <p:cNvSpPr/>
          <p:nvPr/>
        </p:nvSpPr>
        <p:spPr>
          <a:xfrm>
            <a:off x="-981550" y="-1924656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01F2FF7-AB15-4F64-8497-DB1CE5FCE3ED}"/>
              </a:ext>
            </a:extLst>
          </p:cNvPr>
          <p:cNvSpPr/>
          <p:nvPr/>
        </p:nvSpPr>
        <p:spPr>
          <a:xfrm>
            <a:off x="10003595" y="4598851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B3D17-E12A-44D5-9058-B0E63CF4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 조정 단계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D41FCDD-305B-4D63-BC77-F4B6142D9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020" y="1553593"/>
            <a:ext cx="10515600" cy="4634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사전에 훈련된 기반 네트워크 위에 새로운 네트워크 추가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기반 네트워크 동결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새로 추가한 네트워크 훈련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기반 네트워크에서 일부 층의 동결 해제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동결 해제한 층과 새로 추가한 층을 함께 훈련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20B3261-86CB-47D7-98D2-3743ECADA5AA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357354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1BE45A-A890-493E-BD97-E5E2DD97B575}"/>
              </a:ext>
            </a:extLst>
          </p:cNvPr>
          <p:cNvCxnSpPr/>
          <p:nvPr/>
        </p:nvCxnSpPr>
        <p:spPr>
          <a:xfrm>
            <a:off x="958788" y="4128979"/>
            <a:ext cx="95346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B90AEAD-90FE-4D75-981B-921FC77F3F96}"/>
              </a:ext>
            </a:extLst>
          </p:cNvPr>
          <p:cNvCxnSpPr/>
          <p:nvPr/>
        </p:nvCxnSpPr>
        <p:spPr>
          <a:xfrm>
            <a:off x="7542845" y="4128978"/>
            <a:ext cx="713388" cy="549553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F08499-AD91-42B6-8403-EE9A596E0E7F}"/>
              </a:ext>
            </a:extLst>
          </p:cNvPr>
          <p:cNvSpPr txBox="1"/>
          <p:nvPr/>
        </p:nvSpPr>
        <p:spPr>
          <a:xfrm>
            <a:off x="8398275" y="4492493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특성 추출 할 때 진행함</a:t>
            </a:r>
          </a:p>
        </p:txBody>
      </p:sp>
    </p:spTree>
    <p:extLst>
      <p:ext uri="{BB962C8B-B14F-4D97-AF65-F5344CB8AC3E}">
        <p14:creationId xmlns:p14="http://schemas.microsoft.com/office/powerpoint/2010/main" val="272391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AC7FBBAB-E37D-4A99-91C1-4ABB82FC25FE}"/>
              </a:ext>
            </a:extLst>
          </p:cNvPr>
          <p:cNvSpPr/>
          <p:nvPr/>
        </p:nvSpPr>
        <p:spPr>
          <a:xfrm>
            <a:off x="9364240" y="4257349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4A3040-DFDB-4622-9F2D-075583F469F6}"/>
              </a:ext>
            </a:extLst>
          </p:cNvPr>
          <p:cNvSpPr/>
          <p:nvPr/>
        </p:nvSpPr>
        <p:spPr>
          <a:xfrm>
            <a:off x="7371392" y="396815"/>
            <a:ext cx="4442604" cy="63259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64A096-7CCC-4F88-85FC-8A6259EE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 조정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F9C6337-E829-43D6-8E91-5D54089E29B9}"/>
              </a:ext>
            </a:extLst>
          </p:cNvPr>
          <p:cNvSpPr txBox="1">
            <a:spLocks/>
          </p:cNvSpPr>
          <p:nvPr/>
        </p:nvSpPr>
        <p:spPr>
          <a:xfrm>
            <a:off x="187960" y="111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j-cs"/>
              </a:defRPr>
            </a:lvl1pPr>
          </a:lstStyle>
          <a:p>
            <a:r>
              <a:rPr lang="ko-KR" altLang="en-US"/>
              <a:t>미세 조정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D730FA-400F-490A-AE92-FB882B55A4A4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23317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5AF12A2-321A-41FC-B898-D920711E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5" y="1239028"/>
            <a:ext cx="3466668" cy="53774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EAB053-63E3-48A5-A7CB-E7A0F8FB0A66}"/>
              </a:ext>
            </a:extLst>
          </p:cNvPr>
          <p:cNvSpPr/>
          <p:nvPr/>
        </p:nvSpPr>
        <p:spPr>
          <a:xfrm>
            <a:off x="639355" y="5029199"/>
            <a:ext cx="3124583" cy="983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B07CD6-CB32-4466-AA77-15E916597022}"/>
              </a:ext>
            </a:extLst>
          </p:cNvPr>
          <p:cNvCxnSpPr>
            <a:cxnSpLocks/>
          </p:cNvCxnSpPr>
          <p:nvPr/>
        </p:nvCxnSpPr>
        <p:spPr>
          <a:xfrm flipH="1" flipV="1">
            <a:off x="3763939" y="5365630"/>
            <a:ext cx="561689" cy="253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DA4B93-DA1C-4D77-93DB-1C9D97D7AA9C}"/>
              </a:ext>
            </a:extLst>
          </p:cNvPr>
          <p:cNvSpPr txBox="1"/>
          <p:nvPr/>
        </p:nvSpPr>
        <p:spPr>
          <a:xfrm>
            <a:off x="4002463" y="562818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 조정할 층</a:t>
            </a: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9566B55-797F-448D-8F8A-33E491C963A0}"/>
              </a:ext>
            </a:extLst>
          </p:cNvPr>
          <p:cNvSpPr/>
          <p:nvPr/>
        </p:nvSpPr>
        <p:spPr>
          <a:xfrm>
            <a:off x="3763938" y="1553592"/>
            <a:ext cx="238525" cy="32909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03A87-2D29-4B38-AA09-AFD73F8CB7BD}"/>
              </a:ext>
            </a:extLst>
          </p:cNvPr>
          <p:cNvSpPr txBox="1"/>
          <p:nvPr/>
        </p:nvSpPr>
        <p:spPr>
          <a:xfrm>
            <a:off x="4002463" y="3059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31CFD-EC71-4720-8111-317DC2E54B0B}"/>
              </a:ext>
            </a:extLst>
          </p:cNvPr>
          <p:cNvSpPr txBox="1"/>
          <p:nvPr/>
        </p:nvSpPr>
        <p:spPr>
          <a:xfrm>
            <a:off x="2853809" y="6076466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상위 층이 구체적인 특성을 다루기 때문에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이를 미세 조정하는 것이 유리함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8801C7-BBE5-4352-8A28-01923EAE7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7576851" y="560298"/>
            <a:ext cx="4085860" cy="28687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88C183-B37A-4FBF-9ED1-5CF549743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7572639" y="3744796"/>
            <a:ext cx="4090072" cy="287166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BC60A2A-5266-4A89-95BB-476C327B0F1E}"/>
              </a:ext>
            </a:extLst>
          </p:cNvPr>
          <p:cNvCxnSpPr>
            <a:cxnSpLocks/>
          </p:cNvCxnSpPr>
          <p:nvPr/>
        </p:nvCxnSpPr>
        <p:spPr>
          <a:xfrm>
            <a:off x="6719977" y="1722378"/>
            <a:ext cx="651415" cy="20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52A820-3BB3-48D1-BD02-954801306587}"/>
              </a:ext>
            </a:extLst>
          </p:cNvPr>
          <p:cNvSpPr txBox="1"/>
          <p:nvPr/>
        </p:nvSpPr>
        <p:spPr>
          <a:xfrm>
            <a:off x="4820609" y="1399212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 조정 사용한</a:t>
            </a:r>
            <a:endParaRPr lang="en-US" altLang="ko-KR" dirty="0"/>
          </a:p>
          <a:p>
            <a:r>
              <a:rPr lang="ko-KR" altLang="en-US" dirty="0"/>
              <a:t>정확도와 손실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EB2881B-B430-4D3D-9044-6D4F57E9B0E3}"/>
              </a:ext>
            </a:extLst>
          </p:cNvPr>
          <p:cNvSpPr/>
          <p:nvPr/>
        </p:nvSpPr>
        <p:spPr>
          <a:xfrm>
            <a:off x="11289455" y="1844044"/>
            <a:ext cx="201499" cy="2014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BD44576-2D4A-4805-BB7E-AF65B61C0EDD}"/>
              </a:ext>
            </a:extLst>
          </p:cNvPr>
          <p:cNvCxnSpPr>
            <a:cxnSpLocks/>
          </p:cNvCxnSpPr>
          <p:nvPr/>
        </p:nvCxnSpPr>
        <p:spPr>
          <a:xfrm flipV="1">
            <a:off x="11080427" y="2045543"/>
            <a:ext cx="221764" cy="205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03071F-A543-4E44-9541-A594858882B7}"/>
              </a:ext>
            </a:extLst>
          </p:cNvPr>
          <p:cNvSpPr txBox="1"/>
          <p:nvPr/>
        </p:nvSpPr>
        <p:spPr>
          <a:xfrm>
            <a:off x="10203264" y="208565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ko-KR" altLang="en-US" dirty="0"/>
              <a:t>향상됨</a:t>
            </a:r>
          </a:p>
        </p:txBody>
      </p:sp>
    </p:spTree>
    <p:extLst>
      <p:ext uri="{BB962C8B-B14F-4D97-AF65-F5344CB8AC3E}">
        <p14:creationId xmlns:p14="http://schemas.microsoft.com/office/powerpoint/2010/main" val="349918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D718F-88EE-4E12-B249-08D6E32F8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6534"/>
            <a:ext cx="9144000" cy="2387600"/>
          </a:xfrm>
        </p:spPr>
        <p:txBody>
          <a:bodyPr/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컨브넷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학습 시각화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0FF88D-548E-4732-9BE8-EF7C1DDA8593}"/>
              </a:ext>
            </a:extLst>
          </p:cNvPr>
          <p:cNvCxnSpPr>
            <a:cxnSpLocks/>
          </p:cNvCxnSpPr>
          <p:nvPr/>
        </p:nvCxnSpPr>
        <p:spPr>
          <a:xfrm>
            <a:off x="3037840" y="4274134"/>
            <a:ext cx="6217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DDC1E469-5265-462D-BB3A-C5B166CB2A31}"/>
              </a:ext>
            </a:extLst>
          </p:cNvPr>
          <p:cNvSpPr/>
          <p:nvPr/>
        </p:nvSpPr>
        <p:spPr>
          <a:xfrm>
            <a:off x="-1120747" y="-1282077"/>
            <a:ext cx="3865944" cy="3865944"/>
          </a:xfrm>
          <a:prstGeom prst="ellipse">
            <a:avLst/>
          </a:prstGeom>
          <a:solidFill>
            <a:srgbClr val="94FF8F"/>
          </a:solidFill>
          <a:ln>
            <a:solidFill>
              <a:srgbClr val="94F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7ACE9-A165-49BA-AB2B-AB1B0108B5A2}"/>
              </a:ext>
            </a:extLst>
          </p:cNvPr>
          <p:cNvSpPr txBox="1"/>
          <p:nvPr/>
        </p:nvSpPr>
        <p:spPr>
          <a:xfrm>
            <a:off x="634712" y="559455"/>
            <a:ext cx="177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E29700"/>
                </a:solidFill>
              </a:rPr>
              <a:t>5</a:t>
            </a:r>
            <a:r>
              <a:rPr lang="en-US" altLang="ko-KR" sz="5400" b="1" dirty="0">
                <a:solidFill>
                  <a:schemeClr val="bg2">
                    <a:lumMod val="50000"/>
                  </a:schemeClr>
                </a:solidFill>
              </a:rPr>
              <a:t>.4</a:t>
            </a:r>
            <a:endParaRPr lang="ko-KR" alt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030DE4-B86A-4082-9278-38D87C6CE193}"/>
              </a:ext>
            </a:extLst>
          </p:cNvPr>
          <p:cNvSpPr/>
          <p:nvPr/>
        </p:nvSpPr>
        <p:spPr>
          <a:xfrm>
            <a:off x="10668000" y="5367707"/>
            <a:ext cx="2387600" cy="2387600"/>
          </a:xfrm>
          <a:prstGeom prst="ellipse">
            <a:avLst/>
          </a:prstGeom>
          <a:noFill/>
          <a:ln w="193675">
            <a:solidFill>
              <a:srgbClr val="2CF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0570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D2290E7-C840-450C-9F52-4BE52E9D7A37}"/>
              </a:ext>
            </a:extLst>
          </p:cNvPr>
          <p:cNvSpPr/>
          <p:nvPr/>
        </p:nvSpPr>
        <p:spPr>
          <a:xfrm>
            <a:off x="-1165589" y="4558165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40E094-2515-4A29-9634-4B8ACD06D726}"/>
              </a:ext>
            </a:extLst>
          </p:cNvPr>
          <p:cNvSpPr/>
          <p:nvPr/>
        </p:nvSpPr>
        <p:spPr>
          <a:xfrm>
            <a:off x="8954060" y="-1674081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864DB0-9AE3-4FAA-B11D-AC2C3750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컨브넷</a:t>
            </a:r>
            <a:r>
              <a:rPr lang="ko-KR" altLang="en-US" dirty="0"/>
              <a:t> 학습 시각화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2733D-9184-4E7C-A746-4723D5D1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컨브넷</a:t>
            </a:r>
            <a:r>
              <a:rPr lang="ko-KR" altLang="en-US" dirty="0"/>
              <a:t> 중간층의 출력</a:t>
            </a:r>
            <a:r>
              <a:rPr lang="en-US" altLang="ko-KR" dirty="0"/>
              <a:t>(</a:t>
            </a:r>
            <a:r>
              <a:rPr lang="ko-KR" altLang="en-US" dirty="0"/>
              <a:t>중간층에 있는 활성화</a:t>
            </a:r>
            <a:r>
              <a:rPr lang="en-US" altLang="ko-KR" dirty="0"/>
              <a:t>)</a:t>
            </a:r>
            <a:r>
              <a:rPr lang="ko-KR" altLang="en-US" dirty="0"/>
              <a:t>을 시각화하기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입력이 어떻게 변형</a:t>
            </a:r>
            <a:r>
              <a:rPr lang="ko-KR" altLang="en-US" dirty="0"/>
              <a:t>되는지 이해하고</a:t>
            </a:r>
            <a:r>
              <a:rPr lang="en-US" altLang="ko-KR" dirty="0"/>
              <a:t> </a:t>
            </a:r>
            <a:r>
              <a:rPr lang="ko-KR" altLang="en-US" dirty="0"/>
              <a:t>개별적인 </a:t>
            </a:r>
            <a:r>
              <a:rPr lang="ko-KR" altLang="en-US" dirty="0" err="1">
                <a:solidFill>
                  <a:srgbClr val="FF0000"/>
                </a:solidFill>
              </a:rPr>
              <a:t>컨브넷</a:t>
            </a:r>
            <a:r>
              <a:rPr lang="ko-KR" altLang="en-US" dirty="0">
                <a:solidFill>
                  <a:srgbClr val="FF0000"/>
                </a:solidFill>
              </a:rPr>
              <a:t> 필터의 의미</a:t>
            </a:r>
            <a:r>
              <a:rPr lang="ko-KR" altLang="en-US" dirty="0"/>
              <a:t> 파악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컨브넷</a:t>
            </a:r>
            <a:r>
              <a:rPr lang="ko-KR" altLang="en-US" dirty="0"/>
              <a:t> 필터를 시각화하기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컨브넷의</a:t>
            </a:r>
            <a:r>
              <a:rPr lang="ko-KR" altLang="en-US" dirty="0"/>
              <a:t> 필터가 찾으려는 </a:t>
            </a:r>
            <a:r>
              <a:rPr lang="ko-KR" altLang="en-US" dirty="0">
                <a:solidFill>
                  <a:srgbClr val="FF0000"/>
                </a:solidFill>
              </a:rPr>
              <a:t>시각적인 패턴과 개념</a:t>
            </a:r>
            <a:r>
              <a:rPr lang="ko-KR" altLang="en-US" dirty="0"/>
              <a:t>이 무엇인지 상세하게 이해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클래스 활성화에 대한 </a:t>
            </a:r>
            <a:r>
              <a:rPr lang="ko-KR" altLang="en-US" dirty="0" err="1"/>
              <a:t>히트맵</a:t>
            </a:r>
            <a:r>
              <a:rPr lang="en-US" altLang="ko-KR" dirty="0"/>
              <a:t>(heatmap)</a:t>
            </a:r>
            <a:r>
              <a:rPr lang="ko-KR" altLang="en-US" dirty="0"/>
              <a:t>을 이미지에 시각화하기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이미지의 </a:t>
            </a:r>
            <a:r>
              <a:rPr lang="ko-KR" altLang="en-US" dirty="0">
                <a:solidFill>
                  <a:srgbClr val="FF0000"/>
                </a:solidFill>
              </a:rPr>
              <a:t>어느 부분이 주어진 클래스 활성화에 얼만큼 기여</a:t>
            </a:r>
            <a:r>
              <a:rPr lang="ko-KR" altLang="en-US" dirty="0"/>
              <a:t>했는지 이해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이미지에서 객체 위치를 추정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20314F-5226-471E-A5FE-2488D399253A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569468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72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CCB8BE81-4F21-453F-99BA-6EF1CACDB03C}"/>
              </a:ext>
            </a:extLst>
          </p:cNvPr>
          <p:cNvSpPr txBox="1"/>
          <p:nvPr/>
        </p:nvSpPr>
        <p:spPr>
          <a:xfrm>
            <a:off x="6145276" y="3406815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 원본 모델의 활성화 값을 반환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650818-40BF-4796-82FE-5679528B6CFE}"/>
              </a:ext>
            </a:extLst>
          </p:cNvPr>
          <p:cNvSpPr/>
          <p:nvPr/>
        </p:nvSpPr>
        <p:spPr>
          <a:xfrm>
            <a:off x="9704205" y="-2188710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FDF79-92FE-4784-8995-E2F8E735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20762-922D-4EAF-8C27-71A2F9D01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48200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어떤 입력이 주어졌을 때 네트워크에 있는 여러 </a:t>
            </a:r>
            <a:r>
              <a:rPr lang="ko-KR" altLang="en-US" sz="2000" dirty="0" err="1"/>
              <a:t>합성곱과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층이 출력하는 특성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그리는 것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네트워크에 의해 학습된 필터들이 어떻게 입력을 분해하는지 보여준다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넓이</a:t>
            </a:r>
            <a:r>
              <a:rPr lang="en-US" altLang="ko-KR" sz="2000" dirty="0"/>
              <a:t>, </a:t>
            </a:r>
            <a:r>
              <a:rPr lang="ko-KR" altLang="en-US" sz="2000" dirty="0"/>
              <a:t>높이</a:t>
            </a:r>
            <a:r>
              <a:rPr lang="en-US" altLang="ko-KR" sz="2000" dirty="0"/>
              <a:t>, </a:t>
            </a:r>
            <a:r>
              <a:rPr lang="ko-KR" altLang="en-US" sz="2000" dirty="0"/>
              <a:t>깊이</a:t>
            </a:r>
            <a:r>
              <a:rPr lang="en-US" altLang="ko-KR" sz="2000" dirty="0"/>
              <a:t>(</a:t>
            </a:r>
            <a:r>
              <a:rPr lang="ko-KR" altLang="en-US" sz="2000" dirty="0"/>
              <a:t>채널</a:t>
            </a:r>
            <a:r>
              <a:rPr lang="en-US" altLang="ko-KR" sz="2000" dirty="0"/>
              <a:t>)</a:t>
            </a:r>
            <a:r>
              <a:rPr lang="ko-KR" altLang="en-US" sz="2000" dirty="0"/>
              <a:t>의 세 개 차원에 대해 특성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시각화하는</a:t>
            </a:r>
            <a:r>
              <a:rPr lang="ko-KR" altLang="en-US" sz="2000" dirty="0"/>
              <a:t> 것이 좋음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각 채널은 비교적 독립적인 특성을 인코딩하므로 특성 </a:t>
            </a:r>
            <a:r>
              <a:rPr lang="ko-KR" altLang="en-US" sz="2000" dirty="0" err="1"/>
              <a:t>맵의</a:t>
            </a:r>
            <a:r>
              <a:rPr lang="ko-KR" altLang="en-US" sz="2000" dirty="0"/>
              <a:t> 각 채널을 독립적인 </a:t>
            </a:r>
            <a:r>
              <a:rPr lang="en-US" altLang="ko-KR" sz="2000" dirty="0"/>
              <a:t>2D </a:t>
            </a:r>
            <a:r>
              <a:rPr lang="ko-KR" altLang="en-US" sz="2000" dirty="0"/>
              <a:t>이미지로 그리는 것이 괜찮은 방법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7C34C5-0135-4D16-BED4-5FA86ECC326F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6317012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BC540B1-97FD-40C6-BAF1-E5F4691A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590" y="212739"/>
            <a:ext cx="2137472" cy="2095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F3F898-3770-4A0B-99EA-AF89C035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447" y="4113973"/>
            <a:ext cx="3189313" cy="843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F2373A-05E3-4D16-A38C-D5D979FAB8A0}"/>
              </a:ext>
            </a:extLst>
          </p:cNvPr>
          <p:cNvSpPr txBox="1"/>
          <p:nvPr/>
        </p:nvSpPr>
        <p:spPr>
          <a:xfrm>
            <a:off x="5942447" y="5237281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첫 번째 </a:t>
            </a:r>
            <a:r>
              <a:rPr lang="ko-KR" altLang="en-US" dirty="0" err="1"/>
              <a:t>합성곱</a:t>
            </a:r>
            <a:r>
              <a:rPr lang="ko-KR" altLang="en-US" dirty="0"/>
              <a:t> 층의 활성화 값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DF377C-2FC7-4B32-B326-5EB6D5F9E79C}"/>
              </a:ext>
            </a:extLst>
          </p:cNvPr>
          <p:cNvCxnSpPr/>
          <p:nvPr/>
        </p:nvCxnSpPr>
        <p:spPr>
          <a:xfrm flipV="1">
            <a:off x="6789404" y="4913190"/>
            <a:ext cx="0" cy="324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97AB05-E085-4CB5-B067-62720BEC0B8E}"/>
              </a:ext>
            </a:extLst>
          </p:cNvPr>
          <p:cNvSpPr txBox="1"/>
          <p:nvPr/>
        </p:nvSpPr>
        <p:spPr>
          <a:xfrm>
            <a:off x="8008326" y="5975303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</a:t>
            </a:r>
            <a:r>
              <a:rPr lang="ko-KR" altLang="en-US" dirty="0"/>
              <a:t>번째 채널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B47891-E5E3-45F8-8CB2-246E604688B7}"/>
              </a:ext>
            </a:extLst>
          </p:cNvPr>
          <p:cNvCxnSpPr>
            <a:cxnSpLocks/>
          </p:cNvCxnSpPr>
          <p:nvPr/>
        </p:nvCxnSpPr>
        <p:spPr>
          <a:xfrm flipV="1">
            <a:off x="9451350" y="5757842"/>
            <a:ext cx="250890" cy="217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5A33D3CF-AED8-4E65-B065-98C1FAD70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276" y="2602498"/>
            <a:ext cx="5773875" cy="636663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E2BE033-5A04-4AEB-AC88-B02D54D30667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7754852" y="3239161"/>
            <a:ext cx="140919" cy="167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576F478-23FD-4291-B219-C94B3429AC1A}"/>
              </a:ext>
            </a:extLst>
          </p:cNvPr>
          <p:cNvGrpSpPr/>
          <p:nvPr/>
        </p:nvGrpSpPr>
        <p:grpSpPr>
          <a:xfrm>
            <a:off x="5358695" y="2536952"/>
            <a:ext cx="6560456" cy="3026421"/>
            <a:chOff x="5486401" y="3618840"/>
            <a:chExt cx="6560456" cy="302642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41E8293-7AD6-41BF-8642-FE4719C79874}"/>
                </a:ext>
              </a:extLst>
            </p:cNvPr>
            <p:cNvSpPr/>
            <p:nvPr/>
          </p:nvSpPr>
          <p:spPr>
            <a:xfrm>
              <a:off x="5486401" y="3618840"/>
              <a:ext cx="6560456" cy="3026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15CF86-F843-4ECB-8F6A-BAC115F8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2593" y="3899742"/>
              <a:ext cx="2182515" cy="215723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842A29-7AFB-47D2-B1EC-7309EF6A0459}"/>
                </a:ext>
              </a:extLst>
            </p:cNvPr>
            <p:cNvSpPr txBox="1"/>
            <p:nvPr/>
          </p:nvSpPr>
          <p:spPr>
            <a:xfrm>
              <a:off x="8563948" y="3653493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첫 번째 층의 활성화</a:t>
              </a:r>
              <a:endParaRPr lang="en-US" altLang="ko-KR" dirty="0"/>
            </a:p>
            <a:p>
              <a:r>
                <a:rPr lang="ko-KR" altLang="en-US" dirty="0"/>
                <a:t>중 </a:t>
              </a:r>
              <a:r>
                <a:rPr lang="en-US" altLang="ko-KR" dirty="0"/>
                <a:t>20</a:t>
              </a:r>
              <a:r>
                <a:rPr lang="ko-KR" altLang="en-US" dirty="0"/>
                <a:t>번째 채널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D45731A-28AF-474F-AF51-8DAE6C92571B}"/>
              </a:ext>
            </a:extLst>
          </p:cNvPr>
          <p:cNvCxnSpPr>
            <a:cxnSpLocks/>
          </p:cNvCxnSpPr>
          <p:nvPr/>
        </p:nvCxnSpPr>
        <p:spPr>
          <a:xfrm flipH="1">
            <a:off x="8272224" y="3247529"/>
            <a:ext cx="286751" cy="220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12F528F-A7F9-4269-95AA-117F312D9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915" y="4470102"/>
            <a:ext cx="2157236" cy="21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1B453AEE-7C0B-47BB-8B8F-34A112D1C756}"/>
              </a:ext>
            </a:extLst>
          </p:cNvPr>
          <p:cNvSpPr/>
          <p:nvPr/>
        </p:nvSpPr>
        <p:spPr>
          <a:xfrm>
            <a:off x="8787516" y="3719510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E848992-7F39-47A2-9C85-ABA41620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중간층의 활성화 시각화하기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835B45-B724-4EFC-8DC7-9ED069E42A22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6317012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1B07263-E446-4DF7-A1BA-E5689915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81" y="2689763"/>
            <a:ext cx="8877300" cy="2924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C83E35-1862-45C8-AC20-2D9B3994B327}"/>
              </a:ext>
            </a:extLst>
          </p:cNvPr>
          <p:cNvSpPr txBox="1"/>
          <p:nvPr/>
        </p:nvSpPr>
        <p:spPr>
          <a:xfrm>
            <a:off x="4416711" y="1715613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첫 번째 층은 여러 종류의 에지 감지기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C53A73E-62B9-45DF-9266-E49A34831861}"/>
              </a:ext>
            </a:extLst>
          </p:cNvPr>
          <p:cNvCxnSpPr>
            <a:cxnSpLocks/>
          </p:cNvCxnSpPr>
          <p:nvPr/>
        </p:nvCxnSpPr>
        <p:spPr>
          <a:xfrm flipH="1">
            <a:off x="6646732" y="2119314"/>
            <a:ext cx="475423" cy="610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DF3831A-32C2-43EC-800D-35961B695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57" y="1364201"/>
            <a:ext cx="7805170" cy="43585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AAD196-F78F-4F2E-B1B5-04223D91A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32" y="1499682"/>
            <a:ext cx="7771708" cy="39820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479CF1-7357-403B-9D4C-FC5246DD0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32" y="1655778"/>
            <a:ext cx="7763342" cy="39736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F70A019-E05F-4631-A7CE-B1D1A5B6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82" y="1833610"/>
            <a:ext cx="7754976" cy="39987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3D05CA-C1C9-4CBD-8985-08DFAC6CF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31" y="1978617"/>
            <a:ext cx="7746611" cy="39736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A30985-EF2F-4B23-93C6-6E8A2CC40770}"/>
              </a:ext>
            </a:extLst>
          </p:cNvPr>
          <p:cNvSpPr txBox="1"/>
          <p:nvPr/>
        </p:nvSpPr>
        <p:spPr>
          <a:xfrm>
            <a:off x="8079129" y="19002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내용 개체 틀 27">
            <a:extLst>
              <a:ext uri="{FF2B5EF4-FFF2-40B4-BE49-F238E27FC236}">
                <a16:creationId xmlns:a16="http://schemas.microsoft.com/office/drawing/2014/main" id="{36CA3719-A4E5-4792-867E-05A576DF7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2642" y="1872296"/>
            <a:ext cx="3409208" cy="2543285"/>
          </a:xfrm>
          <a:solidFill>
            <a:srgbClr val="F1F9F1"/>
          </a:solidFill>
        </p:spPr>
        <p:txBody>
          <a:bodyPr>
            <a:norm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층으로 갈수록 점점 더 추상적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높은 층의 활성화는 이미지의 시각적 정보가 점점 줄어들고 타깃에 관한 정보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클래스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점점 더 증가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층이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깊어짐에따라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활성화되지 않은 필터들이 생김</a:t>
            </a:r>
          </a:p>
        </p:txBody>
      </p:sp>
    </p:spTree>
    <p:extLst>
      <p:ext uri="{BB962C8B-B14F-4D97-AF65-F5344CB8AC3E}">
        <p14:creationId xmlns:p14="http://schemas.microsoft.com/office/powerpoint/2010/main" val="6010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4BA5B078-E362-4EDC-B2F5-98506371AEF1}"/>
              </a:ext>
            </a:extLst>
          </p:cNvPr>
          <p:cNvSpPr/>
          <p:nvPr/>
        </p:nvSpPr>
        <p:spPr>
          <a:xfrm>
            <a:off x="-1165589" y="4558165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D79913C-6152-48FB-A58B-811FD8242C51}"/>
              </a:ext>
            </a:extLst>
          </p:cNvPr>
          <p:cNvSpPr/>
          <p:nvPr/>
        </p:nvSpPr>
        <p:spPr>
          <a:xfrm>
            <a:off x="8954060" y="-1674081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21D42F-CA45-4E25-8B23-E02CE970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컨브넷</a:t>
            </a:r>
            <a:r>
              <a:rPr lang="ko-KR" altLang="en-US" dirty="0"/>
              <a:t> 필터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F2842-C234-477A-AB3E-3733EB73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 필터가 반응하는 시각적 패턴을 그려보는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빈 입력 이미지에서 시작해서 특정 필터의 응답을 최대화하기 위해 </a:t>
            </a:r>
            <a:r>
              <a:rPr lang="ko-KR" altLang="en-US" dirty="0" err="1"/>
              <a:t>컨브넷</a:t>
            </a:r>
            <a:r>
              <a:rPr lang="ko-KR" altLang="en-US" dirty="0"/>
              <a:t> 입력 이미지에 경사 상승법을 적용한다</a:t>
            </a:r>
            <a:endParaRPr lang="en-US" altLang="ko-KR" dirty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특성 </a:t>
            </a:r>
            <a:r>
              <a:rPr lang="ko-KR" altLang="en-US" dirty="0" err="1"/>
              <a:t>합성곱</a:t>
            </a:r>
            <a:r>
              <a:rPr lang="ko-KR" altLang="en-US" dirty="0"/>
              <a:t> 층의 한 필터의 값을 최대화하는 손실 함수를 정의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이 활성화 값을 최대화하기 위해 입력 이미지를 변경하도록 확률적 경사 상승법을 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6AD991-7671-43AA-8FB3-B341867300DC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4566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662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BC656494-79FB-4503-B19F-B045BB6C793E}"/>
              </a:ext>
            </a:extLst>
          </p:cNvPr>
          <p:cNvSpPr/>
          <p:nvPr/>
        </p:nvSpPr>
        <p:spPr>
          <a:xfrm>
            <a:off x="-665676" y="3586410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4C5540D-69F3-48D8-944B-8696B0E4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컨브넷</a:t>
            </a:r>
            <a:r>
              <a:rPr lang="ko-KR" altLang="en-US" dirty="0"/>
              <a:t> 필터 시각화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A16D6-AA59-4E80-A8B2-78C8D46ECC82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4566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B6748EB-96A6-4CB0-B880-6350516B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15" y="1825625"/>
            <a:ext cx="4841785" cy="2803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D32EA5-FA18-4938-9BFA-75B7D860A9F2}"/>
              </a:ext>
            </a:extLst>
          </p:cNvPr>
          <p:cNvSpPr txBox="1"/>
          <p:nvPr/>
        </p:nvSpPr>
        <p:spPr>
          <a:xfrm>
            <a:off x="644615" y="145629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손실 </a:t>
            </a:r>
            <a:r>
              <a:rPr lang="ko-KR" altLang="en-US" dirty="0" err="1"/>
              <a:t>텐서</a:t>
            </a:r>
            <a:r>
              <a:rPr lang="ko-KR" altLang="en-US" dirty="0"/>
              <a:t> 정의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9EAF36-2574-41EC-BAD8-0AC279A6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5" y="5382101"/>
            <a:ext cx="4494503" cy="763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6ACC1D-FB75-4090-951A-61DDD08F2682}"/>
              </a:ext>
            </a:extLst>
          </p:cNvPr>
          <p:cNvSpPr txBox="1"/>
          <p:nvPr/>
        </p:nvSpPr>
        <p:spPr>
          <a:xfrm>
            <a:off x="644615" y="5032375"/>
            <a:ext cx="580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그래디어트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정규화</a:t>
            </a:r>
            <a:r>
              <a:rPr lang="en-US" altLang="ko-KR" dirty="0"/>
              <a:t>, </a:t>
            </a:r>
            <a:r>
              <a:rPr lang="ko-KR" altLang="en-US" dirty="0"/>
              <a:t>손실과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계산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B6F38C1-A3B8-452D-A984-3C0EAADD3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448" y="1436688"/>
            <a:ext cx="5151438" cy="13685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17B1A6-ECDC-4681-903E-D5D03F7D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2957354"/>
            <a:ext cx="3622585" cy="35659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25EFC5-849B-4E87-85E0-2B4A6E7BDB2E}"/>
              </a:ext>
            </a:extLst>
          </p:cNvPr>
          <p:cNvSpPr txBox="1"/>
          <p:nvPr/>
        </p:nvSpPr>
        <p:spPr>
          <a:xfrm>
            <a:off x="5837164" y="106735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경사 상승법으로 손실 최대화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E2DE8-A301-4218-8207-7F8E20A4F42F}"/>
              </a:ext>
            </a:extLst>
          </p:cNvPr>
          <p:cNvSpPr txBox="1"/>
          <p:nvPr/>
        </p:nvSpPr>
        <p:spPr>
          <a:xfrm>
            <a:off x="4754880" y="334664"/>
            <a:ext cx="4896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ko-KR" dirty="0"/>
              <a:t>VGG16 </a:t>
            </a:r>
            <a:r>
              <a:rPr lang="ko-KR" altLang="en-US" dirty="0"/>
              <a:t>네트워크에서 </a:t>
            </a:r>
            <a:r>
              <a:rPr lang="en-US" altLang="ko-KR" dirty="0"/>
              <a:t>block3_conv1 </a:t>
            </a:r>
            <a:r>
              <a:rPr lang="ko-KR" altLang="en-US" dirty="0"/>
              <a:t>층의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필터 </a:t>
            </a:r>
            <a:r>
              <a:rPr lang="en-US" altLang="ko-KR" dirty="0"/>
              <a:t>0</a:t>
            </a:r>
            <a:r>
              <a:rPr lang="ko-KR" altLang="en-US" dirty="0"/>
              <a:t>번의 활성화를 손실로 정의</a:t>
            </a:r>
          </a:p>
        </p:txBody>
      </p:sp>
    </p:spTree>
    <p:extLst>
      <p:ext uri="{BB962C8B-B14F-4D97-AF65-F5344CB8AC3E}">
        <p14:creationId xmlns:p14="http://schemas.microsoft.com/office/powerpoint/2010/main" val="27764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3074B4F-B6A0-4D83-AF6C-9EFE4BDD9152}"/>
              </a:ext>
            </a:extLst>
          </p:cNvPr>
          <p:cNvSpPr/>
          <p:nvPr/>
        </p:nvSpPr>
        <p:spPr>
          <a:xfrm>
            <a:off x="-1165589" y="4558165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F114251-0017-4A66-83B7-0CBB3A793D65}"/>
              </a:ext>
            </a:extLst>
          </p:cNvPr>
          <p:cNvSpPr/>
          <p:nvPr/>
        </p:nvSpPr>
        <p:spPr>
          <a:xfrm>
            <a:off x="8954060" y="-1674081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E6A5BB4-B048-4F69-9847-D59ADF5D4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62" y="2007468"/>
            <a:ext cx="2853069" cy="2825561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99C1718-8050-4B4C-8C45-3A4F33D3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컨브넷</a:t>
            </a:r>
            <a:r>
              <a:rPr lang="ko-KR" altLang="en-US" dirty="0"/>
              <a:t> 필터 시각화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D88355-D952-4B49-8B79-CE600A8AB72A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4566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1C7E584-F683-4309-BF1A-33FC6C22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797" y="2007468"/>
            <a:ext cx="2816203" cy="27928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0A02FD-E78F-4807-AA94-D1C35FB4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66" y="2015064"/>
            <a:ext cx="2816203" cy="27889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8D323F-7194-40B8-9D0E-E3F8CB3A0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735" y="2045427"/>
            <a:ext cx="2816204" cy="27585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FB6DF5-9303-4CEF-9F60-8A67A25575E0}"/>
              </a:ext>
            </a:extLst>
          </p:cNvPr>
          <p:cNvSpPr txBox="1"/>
          <p:nvPr/>
        </p:nvSpPr>
        <p:spPr>
          <a:xfrm>
            <a:off x="554870" y="1436688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block1_conv1~block4_conv1 </a:t>
            </a:r>
            <a:r>
              <a:rPr lang="ko-KR" altLang="en-US" dirty="0"/>
              <a:t>층의 필터 패턴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12F74-DB2E-4A08-943E-E3D1D8E02E64}"/>
              </a:ext>
            </a:extLst>
          </p:cNvPr>
          <p:cNvSpPr txBox="1"/>
          <p:nvPr/>
        </p:nvSpPr>
        <p:spPr>
          <a:xfrm>
            <a:off x="554870" y="5181600"/>
            <a:ext cx="9568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첫 번째 층의 필터는 간단한 대각선 방향의 </a:t>
            </a:r>
            <a:r>
              <a:rPr lang="ko-KR" altLang="en-US" dirty="0" err="1"/>
              <a:t>에지와</a:t>
            </a:r>
            <a:r>
              <a:rPr lang="ko-KR" altLang="en-US" dirty="0"/>
              <a:t> 색깔을 인코딩함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 번째 층의 필터는 에지나 색깔의 조합으로 만들어진 간단한 질감을 인코딩함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상위 층의 필터는 깃털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나뭇잎 등 자연적인 이미지에서 찾을 수 있는 질감을 닮아 감</a:t>
            </a:r>
          </a:p>
        </p:txBody>
      </p:sp>
    </p:spTree>
    <p:extLst>
      <p:ext uri="{BB962C8B-B14F-4D97-AF65-F5344CB8AC3E}">
        <p14:creationId xmlns:p14="http://schemas.microsoft.com/office/powerpoint/2010/main" val="3688134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38FEDD2-4D69-4E8C-A647-ED914BA6BCA9}"/>
              </a:ext>
            </a:extLst>
          </p:cNvPr>
          <p:cNvSpPr/>
          <p:nvPr/>
        </p:nvSpPr>
        <p:spPr>
          <a:xfrm>
            <a:off x="8515485" y="3738577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2F496D-F3BD-4DD0-BC2E-F64827B5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0" y="14160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사전 훈련된 네트워크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7DD94-0399-42FC-9632-15991EBB3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대규모 이미지 분류 문제를 위해 대량의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데이터셋에서 미리 훈련되어 저장된 네트워크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네트워크를 다른 문제에 사용할 수 있음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딥러닝의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핵심 장점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작은 데이터셋을 가진 문제에도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딥러닝이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효율적으로 작용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특성 추출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미세 조정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B84D54-F954-42DC-A94C-7C0BE044FBDD}"/>
              </a:ext>
            </a:extLst>
          </p:cNvPr>
          <p:cNvCxnSpPr>
            <a:cxnSpLocks/>
          </p:cNvCxnSpPr>
          <p:nvPr/>
        </p:nvCxnSpPr>
        <p:spPr>
          <a:xfrm>
            <a:off x="299720" y="1165174"/>
            <a:ext cx="668020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64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C6E78605-63C3-49D8-A01D-7DD088DCE7F7}"/>
              </a:ext>
            </a:extLst>
          </p:cNvPr>
          <p:cNvSpPr/>
          <p:nvPr/>
        </p:nvSpPr>
        <p:spPr>
          <a:xfrm>
            <a:off x="-981550" y="-1924656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7C42B65-B478-40EA-9874-120A7C1528CE}"/>
              </a:ext>
            </a:extLst>
          </p:cNvPr>
          <p:cNvSpPr/>
          <p:nvPr/>
        </p:nvSpPr>
        <p:spPr>
          <a:xfrm>
            <a:off x="10003595" y="4598851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35111B-0A1E-4662-BB3E-D97B2DEB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활성화의 </a:t>
            </a:r>
            <a:r>
              <a:rPr lang="ko-KR" altLang="en-US" dirty="0" err="1"/>
              <a:t>히트맵</a:t>
            </a:r>
            <a:r>
              <a:rPr lang="ko-KR" altLang="en-US" dirty="0"/>
              <a:t>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A0E81F-EADD-4F71-9F75-3441B0559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28" y="1825625"/>
            <a:ext cx="11092543" cy="4351338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이미지의 어느 부분이 </a:t>
            </a:r>
            <a:r>
              <a:rPr lang="ko-KR" altLang="en-US" dirty="0" err="1"/>
              <a:t>컨브넷의</a:t>
            </a:r>
            <a:r>
              <a:rPr lang="ko-KR" altLang="en-US" dirty="0"/>
              <a:t> 최종 분류 결정에 기여하는지 이해하는데 유용함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분류에 실수가 있는 경우 </a:t>
            </a:r>
            <a:r>
              <a:rPr lang="ko-KR" altLang="en-US" dirty="0" err="1"/>
              <a:t>컨브넷의</a:t>
            </a:r>
            <a:r>
              <a:rPr lang="ko-KR" altLang="en-US" dirty="0"/>
              <a:t> 결정 과정을 디버깅하는 데 도움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이미지에 특정 물체가 있는 위치를 파악하는 데 사용</a:t>
            </a:r>
            <a:endParaRPr lang="en-US" altLang="ko-KR" dirty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입력 이미지가 주어지면 </a:t>
            </a:r>
            <a:r>
              <a:rPr lang="ko-KR" altLang="en-US" dirty="0" err="1"/>
              <a:t>합성곱</a:t>
            </a:r>
            <a:r>
              <a:rPr lang="ko-KR" altLang="en-US" dirty="0"/>
              <a:t> 층에 있는 특성 </a:t>
            </a:r>
            <a:r>
              <a:rPr lang="ko-KR" altLang="en-US" dirty="0" err="1"/>
              <a:t>맵의</a:t>
            </a:r>
            <a:r>
              <a:rPr lang="ko-KR" altLang="en-US" dirty="0"/>
              <a:t> 출력을 추출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특성 </a:t>
            </a:r>
            <a:r>
              <a:rPr lang="ko-KR" altLang="en-US" dirty="0" err="1"/>
              <a:t>맵의</a:t>
            </a:r>
            <a:r>
              <a:rPr lang="ko-KR" altLang="en-US" dirty="0"/>
              <a:t> 모든 채널 출력에 채널에 대한 클래스의 </a:t>
            </a:r>
            <a:r>
              <a:rPr lang="ko-KR" altLang="en-US" dirty="0" err="1"/>
              <a:t>그래디언트</a:t>
            </a:r>
            <a:r>
              <a:rPr lang="ko-KR" altLang="en-US" dirty="0"/>
              <a:t> 평균을 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FF5F128-1EF0-4024-AF79-ADDEDC9C82BD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7969069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A6FEBF-4B7F-43BE-9770-C7C5E7C83A2A}"/>
              </a:ext>
            </a:extLst>
          </p:cNvPr>
          <p:cNvSpPr/>
          <p:nvPr/>
        </p:nvSpPr>
        <p:spPr>
          <a:xfrm>
            <a:off x="623206" y="1786531"/>
            <a:ext cx="10945586" cy="2396457"/>
          </a:xfrm>
          <a:prstGeom prst="rect">
            <a:avLst/>
          </a:prstGeom>
          <a:solidFill>
            <a:srgbClr val="F1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입력 이미지가 각 채널을 활성화하는 정도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’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에 대한 공간적인 </a:t>
            </a:r>
            <a:r>
              <a:rPr lang="ko-KR" altLang="en-US" sz="2800" dirty="0" err="1">
                <a:solidFill>
                  <a:sysClr val="windowText" lastClr="000000"/>
                </a:solidFill>
              </a:rPr>
              <a:t>맵을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클래스에 대한 각 채널의 중요도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＇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로 가중치를 부여하여 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입력 이미지가 클래스를 활성화하는 정도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＇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에 대한 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공간적인 </a:t>
            </a:r>
            <a:r>
              <a:rPr lang="ko-KR" altLang="en-US" sz="2800" dirty="0" err="1">
                <a:solidFill>
                  <a:sysClr val="windowText" lastClr="000000"/>
                </a:solidFill>
              </a:rPr>
              <a:t>맵을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 만드는 것</a:t>
            </a:r>
          </a:p>
        </p:txBody>
      </p:sp>
    </p:spTree>
    <p:extLst>
      <p:ext uri="{BB962C8B-B14F-4D97-AF65-F5344CB8AC3E}">
        <p14:creationId xmlns:p14="http://schemas.microsoft.com/office/powerpoint/2010/main" val="118366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174938A9-71B8-442A-9100-A68629A28008}"/>
              </a:ext>
            </a:extLst>
          </p:cNvPr>
          <p:cNvSpPr/>
          <p:nvPr/>
        </p:nvSpPr>
        <p:spPr>
          <a:xfrm>
            <a:off x="8945057" y="3429000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D53CE-BE04-482D-884C-18DC51A5C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완전 연결 분류기를 포함한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VGG16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사용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224*224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크기로 변경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넘파이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float32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텐서로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바꾼 후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이미지에서 사전 훈련된 네트워크를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 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벡터를 이해하기 쉽게 디코딩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이미지에서 가장 아프리카 코끼리 같은 부위를 시각화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8EA78A0-F10D-41EE-B2E3-B9270C23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/>
              <a:t>클래스 활성화의 </a:t>
            </a:r>
            <a:r>
              <a:rPr lang="ko-KR" altLang="en-US" dirty="0" err="1"/>
              <a:t>히트맵</a:t>
            </a:r>
            <a:r>
              <a:rPr lang="ko-KR" altLang="en-US" dirty="0"/>
              <a:t> 시각화하기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3D4F5C-1B9D-47CF-9CA6-7C9317D78016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7969069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35DD16B-33BB-48DE-82F1-4EBB8E3E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790" y="277180"/>
            <a:ext cx="3524250" cy="23526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0ED49A-B1BD-4775-B104-EE0209D5CAA1}"/>
              </a:ext>
            </a:extLst>
          </p:cNvPr>
          <p:cNvSpPr/>
          <p:nvPr/>
        </p:nvSpPr>
        <p:spPr>
          <a:xfrm>
            <a:off x="1650674" y="3794032"/>
            <a:ext cx="3524250" cy="1236622"/>
          </a:xfrm>
          <a:prstGeom prst="rect">
            <a:avLst/>
          </a:prstGeom>
          <a:solidFill>
            <a:srgbClr val="F1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아프리카 코끼리 </a:t>
            </a:r>
            <a:r>
              <a:rPr lang="en-US" altLang="ko-KR" dirty="0">
                <a:solidFill>
                  <a:sysClr val="windowText" lastClr="000000"/>
                </a:solidFill>
              </a:rPr>
              <a:t>(92.5% </a:t>
            </a:r>
            <a:r>
              <a:rPr lang="ko-KR" altLang="en-US" dirty="0">
                <a:solidFill>
                  <a:sysClr val="windowText" lastClr="000000"/>
                </a:solidFill>
              </a:rPr>
              <a:t>확률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코끼리</a:t>
            </a:r>
            <a:r>
              <a:rPr lang="en-US" altLang="ko-KR" dirty="0">
                <a:solidFill>
                  <a:sysClr val="windowText" lastClr="000000"/>
                </a:solidFill>
              </a:rPr>
              <a:t>(tusker) (7% </a:t>
            </a:r>
            <a:r>
              <a:rPr lang="ko-KR" altLang="en-US" dirty="0">
                <a:solidFill>
                  <a:sysClr val="windowText" lastClr="000000"/>
                </a:solidFill>
              </a:rPr>
              <a:t>확률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인도 코끼리 </a:t>
            </a:r>
            <a:r>
              <a:rPr lang="en-US" altLang="ko-KR" dirty="0">
                <a:solidFill>
                  <a:sysClr val="windowText" lastClr="000000"/>
                </a:solidFill>
              </a:rPr>
              <a:t>(0.4% </a:t>
            </a:r>
            <a:r>
              <a:rPr lang="ko-KR" altLang="en-US" dirty="0">
                <a:solidFill>
                  <a:sysClr val="windowText" lastClr="000000"/>
                </a:solidFill>
              </a:rPr>
              <a:t>확률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55728B9-8CDF-4C33-BE17-CED415A0B762}"/>
              </a:ext>
            </a:extLst>
          </p:cNvPr>
          <p:cNvCxnSpPr/>
          <p:nvPr/>
        </p:nvCxnSpPr>
        <p:spPr>
          <a:xfrm rot="16200000" flipH="1">
            <a:off x="1185554" y="3821874"/>
            <a:ext cx="435429" cy="310079"/>
          </a:xfrm>
          <a:prstGeom prst="bentConnector3">
            <a:avLst>
              <a:gd name="adj1" fmla="val 1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BBF46C-F50C-45FD-A193-24CFB373BA2D}"/>
              </a:ext>
            </a:extLst>
          </p:cNvPr>
          <p:cNvSpPr txBox="1"/>
          <p:nvPr/>
        </p:nvSpPr>
        <p:spPr>
          <a:xfrm>
            <a:off x="675789" y="38230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결과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CF532C0-A70F-43DC-ABBA-EA95F5B6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790" y="2847622"/>
            <a:ext cx="2767965" cy="2694012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48B25A3-BFF0-4EE3-99CD-7F7FA02F67DD}"/>
              </a:ext>
            </a:extLst>
          </p:cNvPr>
          <p:cNvCxnSpPr>
            <a:cxnSpLocks/>
          </p:cNvCxnSpPr>
          <p:nvPr/>
        </p:nvCxnSpPr>
        <p:spPr>
          <a:xfrm flipV="1">
            <a:off x="6796738" y="4412343"/>
            <a:ext cx="1532556" cy="87866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41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4855B434-0C57-4A71-B782-62BEF976F904}"/>
              </a:ext>
            </a:extLst>
          </p:cNvPr>
          <p:cNvSpPr/>
          <p:nvPr/>
        </p:nvSpPr>
        <p:spPr>
          <a:xfrm>
            <a:off x="-1400811" y="3470809"/>
            <a:ext cx="4376810" cy="4355071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9E3FA-BBC4-4907-A451-6B890E958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742" y="16224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앞에서 얻은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히트맵에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원본 이미지를 겹친 이미지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8292CFC-AAC6-4D3B-8060-E6E39B19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/>
              <a:t>클래스 활성화의 </a:t>
            </a:r>
            <a:r>
              <a:rPr lang="ko-KR" altLang="en-US" dirty="0" err="1"/>
              <a:t>히트맵</a:t>
            </a:r>
            <a:r>
              <a:rPr lang="ko-KR" altLang="en-US" dirty="0"/>
              <a:t> 시각화하기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454E0E-2CB4-42A9-98C1-6AC992A24AF1}"/>
              </a:ext>
            </a:extLst>
          </p:cNvPr>
          <p:cNvCxnSpPr>
            <a:cxnSpLocks/>
          </p:cNvCxnSpPr>
          <p:nvPr/>
        </p:nvCxnSpPr>
        <p:spPr>
          <a:xfrm>
            <a:off x="187960" y="1094054"/>
            <a:ext cx="7969069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A396219-9E51-47A6-9CA2-0B01E6BC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42" y="2203717"/>
            <a:ext cx="5244258" cy="2888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F8D781-CF63-4269-A9B1-4AE21911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42" y="2203717"/>
            <a:ext cx="3848100" cy="2581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ED4E4-04D6-4C19-9A81-6C2DD775B814}"/>
              </a:ext>
            </a:extLst>
          </p:cNvPr>
          <p:cNvSpPr txBox="1"/>
          <p:nvPr/>
        </p:nvSpPr>
        <p:spPr>
          <a:xfrm>
            <a:off x="980039" y="5329051"/>
            <a:ext cx="738375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왜 네트워크가 이 이미지에 아프리카 코끼리가 있다고 생각하는가</a:t>
            </a:r>
            <a:r>
              <a:rPr lang="en-US" altLang="ko-KR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아프리카 코끼리가 사진 어디에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09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86AACB2B-1018-4B11-B9DD-9E267DE4EC8B}"/>
              </a:ext>
            </a:extLst>
          </p:cNvPr>
          <p:cNvSpPr/>
          <p:nvPr/>
        </p:nvSpPr>
        <p:spPr>
          <a:xfrm>
            <a:off x="-1165589" y="4558165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2CFF21"/>
                  </a:solidFill>
                </a:ln>
              </a:rPr>
              <a:t> </a:t>
            </a:r>
            <a:endParaRPr lang="ko-KR" altLang="en-US" dirty="0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683D3AC-B27D-4891-A703-63570D338450}"/>
              </a:ext>
            </a:extLst>
          </p:cNvPr>
          <p:cNvSpPr/>
          <p:nvPr/>
        </p:nvSpPr>
        <p:spPr>
          <a:xfrm>
            <a:off x="8954060" y="-1674081"/>
            <a:ext cx="4599669" cy="4599669"/>
          </a:xfrm>
          <a:prstGeom prst="ellipse">
            <a:avLst/>
          </a:prstGeom>
          <a:noFill/>
          <a:ln w="635000"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CFF21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B1986E-567C-4FC4-86D0-E5EA70A0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111125"/>
            <a:ext cx="10515600" cy="1325563"/>
          </a:xfrm>
        </p:spPr>
        <p:txBody>
          <a:bodyPr/>
          <a:lstStyle/>
          <a:p>
            <a:r>
              <a:rPr lang="ko-KR" altLang="en-US" dirty="0"/>
              <a:t>특성 추출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B9162C-CC04-4E5C-86F5-EEF9CAEDA1E9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23317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020D19-EBA5-4E7D-BE90-6128DF07208F}"/>
              </a:ext>
            </a:extLst>
          </p:cNvPr>
          <p:cNvSpPr/>
          <p:nvPr/>
        </p:nvSpPr>
        <p:spPr>
          <a:xfrm>
            <a:off x="2367280" y="1767840"/>
            <a:ext cx="2133600" cy="894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9C9624-1A11-4B2E-81EE-FCA4C44C849D}"/>
              </a:ext>
            </a:extLst>
          </p:cNvPr>
          <p:cNvSpPr/>
          <p:nvPr/>
        </p:nvSpPr>
        <p:spPr>
          <a:xfrm>
            <a:off x="5029200" y="1767840"/>
            <a:ext cx="2133600" cy="894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분류기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0B296D-8A77-4D5F-9D73-2ABF85791AA9}"/>
              </a:ext>
            </a:extLst>
          </p:cNvPr>
          <p:cNvSpPr/>
          <p:nvPr/>
        </p:nvSpPr>
        <p:spPr>
          <a:xfrm>
            <a:off x="7691120" y="1767840"/>
            <a:ext cx="2133600" cy="894080"/>
          </a:xfrm>
          <a:prstGeom prst="rect">
            <a:avLst/>
          </a:prstGeom>
          <a:solidFill>
            <a:srgbClr val="FFCB25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새로운 분류기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랜덤 초기화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576472-6E20-483A-BB81-8F87B8A9B14A}"/>
              </a:ext>
            </a:extLst>
          </p:cNvPr>
          <p:cNvSpPr/>
          <p:nvPr/>
        </p:nvSpPr>
        <p:spPr>
          <a:xfrm>
            <a:off x="2367280" y="2981960"/>
            <a:ext cx="2133600" cy="2802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D6396B-E987-47E5-AF45-24C9E3FED147}"/>
              </a:ext>
            </a:extLst>
          </p:cNvPr>
          <p:cNvSpPr/>
          <p:nvPr/>
        </p:nvSpPr>
        <p:spPr>
          <a:xfrm>
            <a:off x="5029200" y="2981960"/>
            <a:ext cx="2133600" cy="2802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08D95E-6F91-435F-943D-7E5F97A15F08}"/>
              </a:ext>
            </a:extLst>
          </p:cNvPr>
          <p:cNvSpPr/>
          <p:nvPr/>
        </p:nvSpPr>
        <p:spPr>
          <a:xfrm>
            <a:off x="7691120" y="2993072"/>
            <a:ext cx="2133600" cy="28023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훈련된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기반 층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동결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A618FCD-19A3-4426-9828-C8B4026E7567}"/>
              </a:ext>
            </a:extLst>
          </p:cNvPr>
          <p:cNvCxnSpPr>
            <a:cxnSpLocks/>
          </p:cNvCxnSpPr>
          <p:nvPr/>
        </p:nvCxnSpPr>
        <p:spPr>
          <a:xfrm>
            <a:off x="4775200" y="1656080"/>
            <a:ext cx="2590800" cy="1087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2D5DD9-EA37-40E9-B504-B6003BE47F09}"/>
              </a:ext>
            </a:extLst>
          </p:cNvPr>
          <p:cNvCxnSpPr/>
          <p:nvPr/>
        </p:nvCxnSpPr>
        <p:spPr>
          <a:xfrm flipV="1">
            <a:off x="4866640" y="1656080"/>
            <a:ext cx="2499360" cy="1087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06972BD-0CDB-4C04-9828-B8A93FAB2220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3434080" y="2661920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B01C857-E90F-43CB-9436-B0B78BD6D6B2}"/>
              </a:ext>
            </a:extLst>
          </p:cNvPr>
          <p:cNvCxnSpPr>
            <a:endCxn id="9" idx="2"/>
          </p:cNvCxnSpPr>
          <p:nvPr/>
        </p:nvCxnSpPr>
        <p:spPr>
          <a:xfrm flipV="1">
            <a:off x="3434080" y="5784266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0C13ED-2305-4507-B93C-5B74A22E3B3B}"/>
              </a:ext>
            </a:extLst>
          </p:cNvPr>
          <p:cNvCxnSpPr>
            <a:stCxn id="10" idx="0"/>
            <a:endCxn id="7" idx="2"/>
          </p:cNvCxnSpPr>
          <p:nvPr/>
        </p:nvCxnSpPr>
        <p:spPr>
          <a:xfrm flipV="1">
            <a:off x="6096000" y="2661920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2585F8E-DB66-449D-91D4-B29C89A5B013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V="1">
            <a:off x="8757920" y="2661920"/>
            <a:ext cx="0" cy="33115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87F5B95-B4E3-49A9-8E20-19F65161257F}"/>
              </a:ext>
            </a:extLst>
          </p:cNvPr>
          <p:cNvCxnSpPr/>
          <p:nvPr/>
        </p:nvCxnSpPr>
        <p:spPr>
          <a:xfrm flipV="1">
            <a:off x="6090920" y="5795378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D50146-D03A-40A4-99B2-DF18772B9382}"/>
              </a:ext>
            </a:extLst>
          </p:cNvPr>
          <p:cNvCxnSpPr/>
          <p:nvPr/>
        </p:nvCxnSpPr>
        <p:spPr>
          <a:xfrm flipV="1">
            <a:off x="8757920" y="5795378"/>
            <a:ext cx="0" cy="40317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D09AF65-75DA-4CB0-A8F5-2114EC1D18FA}"/>
              </a:ext>
            </a:extLst>
          </p:cNvPr>
          <p:cNvCxnSpPr/>
          <p:nvPr/>
        </p:nvCxnSpPr>
        <p:spPr>
          <a:xfrm flipV="1">
            <a:off x="343408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2F9A48-1B45-4781-A4E7-11518DB0E75E}"/>
              </a:ext>
            </a:extLst>
          </p:cNvPr>
          <p:cNvCxnSpPr>
            <a:cxnSpLocks/>
          </p:cNvCxnSpPr>
          <p:nvPr/>
        </p:nvCxnSpPr>
        <p:spPr>
          <a:xfrm flipV="1">
            <a:off x="611632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E6D00D6-8AB4-4EB5-A29D-002FC4102B60}"/>
              </a:ext>
            </a:extLst>
          </p:cNvPr>
          <p:cNvCxnSpPr>
            <a:cxnSpLocks/>
          </p:cNvCxnSpPr>
          <p:nvPr/>
        </p:nvCxnSpPr>
        <p:spPr>
          <a:xfrm flipV="1">
            <a:off x="8757920" y="1436688"/>
            <a:ext cx="0" cy="3200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46D71C-67B1-4C65-A8DF-634E3778030A}"/>
              </a:ext>
            </a:extLst>
          </p:cNvPr>
          <p:cNvSpPr txBox="1"/>
          <p:nvPr/>
        </p:nvSpPr>
        <p:spPr>
          <a:xfrm>
            <a:off x="3100755" y="61985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CFD6DE-4E4E-4188-B83F-3890B16BF202}"/>
              </a:ext>
            </a:extLst>
          </p:cNvPr>
          <p:cNvSpPr txBox="1"/>
          <p:nvPr/>
        </p:nvSpPr>
        <p:spPr>
          <a:xfrm>
            <a:off x="5767754" y="62096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28A0FD-DF06-4DAD-A320-0ACFDFD3C1A5}"/>
              </a:ext>
            </a:extLst>
          </p:cNvPr>
          <p:cNvSpPr txBox="1"/>
          <p:nvPr/>
        </p:nvSpPr>
        <p:spPr>
          <a:xfrm>
            <a:off x="8434754" y="61985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9D7597-A6EB-4EF1-B47D-A1E3C1C69406}"/>
              </a:ext>
            </a:extLst>
          </p:cNvPr>
          <p:cNvSpPr txBox="1"/>
          <p:nvPr/>
        </p:nvSpPr>
        <p:spPr>
          <a:xfrm>
            <a:off x="3100753" y="10684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A2C280-BF85-46FD-B715-C2C4781BD168}"/>
              </a:ext>
            </a:extLst>
          </p:cNvPr>
          <p:cNvSpPr txBox="1"/>
          <p:nvPr/>
        </p:nvSpPr>
        <p:spPr>
          <a:xfrm>
            <a:off x="8434753" y="10684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9E317-94E8-4F63-B71B-F95E56F13705}"/>
              </a:ext>
            </a:extLst>
          </p:cNvPr>
          <p:cNvSpPr txBox="1"/>
          <p:nvPr/>
        </p:nvSpPr>
        <p:spPr>
          <a:xfrm>
            <a:off x="5767754" y="1069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D4D98-98C6-430D-A150-979DB166EA7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500880" y="4383113"/>
            <a:ext cx="52832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60A3B3F-2901-432C-A07D-79C1BB6B8CE4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7162800" y="4383113"/>
            <a:ext cx="528320" cy="1111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77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7F9B9C48-2E6C-4827-AD64-FE89A9662B67}"/>
              </a:ext>
            </a:extLst>
          </p:cNvPr>
          <p:cNvSpPr/>
          <p:nvPr/>
        </p:nvSpPr>
        <p:spPr>
          <a:xfrm>
            <a:off x="-1254925" y="4279900"/>
            <a:ext cx="5345310" cy="5318760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38975C-63FF-4AFD-9F9E-B96D1753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136525"/>
            <a:ext cx="10515600" cy="1325563"/>
          </a:xfrm>
        </p:spPr>
        <p:txBody>
          <a:bodyPr/>
          <a:lstStyle/>
          <a:p>
            <a:r>
              <a:rPr lang="en-US" altLang="ko-KR" dirty="0"/>
              <a:t>VGG16 </a:t>
            </a:r>
            <a:r>
              <a:rPr lang="ko-KR" altLang="en-US" dirty="0" err="1"/>
              <a:t>합성곱</a:t>
            </a:r>
            <a:r>
              <a:rPr lang="ko-KR" altLang="en-US" dirty="0"/>
              <a:t> 기반 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33E02E-8A1F-4E1C-867C-D1768D63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35" y="2600904"/>
            <a:ext cx="6505185" cy="1332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3CF4A4-49C5-4E8D-B086-50026832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600" y="304539"/>
            <a:ext cx="3871295" cy="600508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0860A9C-B233-4BA2-B02F-6D3F0BC2EF21}"/>
              </a:ext>
            </a:extLst>
          </p:cNvPr>
          <p:cNvSpPr/>
          <p:nvPr/>
        </p:nvSpPr>
        <p:spPr>
          <a:xfrm>
            <a:off x="9072880" y="5334000"/>
            <a:ext cx="1036320" cy="284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444DDC-CB8F-4C37-8ABA-B1FCC6FFD26C}"/>
              </a:ext>
            </a:extLst>
          </p:cNvPr>
          <p:cNvCxnSpPr>
            <a:cxnSpLocks/>
          </p:cNvCxnSpPr>
          <p:nvPr/>
        </p:nvCxnSpPr>
        <p:spPr>
          <a:xfrm>
            <a:off x="7020560" y="5171440"/>
            <a:ext cx="2052320" cy="258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5800D6E-5B33-4704-BA95-E04549B718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532431" y="3522924"/>
            <a:ext cx="7385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961C20-160B-48B4-AADA-D9788908F64A}"/>
              </a:ext>
            </a:extLst>
          </p:cNvPr>
          <p:cNvSpPr txBox="1"/>
          <p:nvPr/>
        </p:nvSpPr>
        <p:spPr>
          <a:xfrm>
            <a:off x="5270965" y="3199758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분류기</a:t>
            </a:r>
            <a:endParaRPr lang="en-US" altLang="ko-KR" dirty="0"/>
          </a:p>
          <a:p>
            <a:pPr algn="ctr"/>
            <a:r>
              <a:rPr lang="ko-KR" altLang="en-US" dirty="0"/>
              <a:t>사용 여부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7A3270-BA6C-4CD7-B622-C5D7D13D1911}"/>
              </a:ext>
            </a:extLst>
          </p:cNvPr>
          <p:cNvCxnSpPr/>
          <p:nvPr/>
        </p:nvCxnSpPr>
        <p:spPr>
          <a:xfrm>
            <a:off x="2563840" y="3655004"/>
            <a:ext cx="19685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B2F75A-2F28-4198-ABDB-316ABEBF8F7A}"/>
              </a:ext>
            </a:extLst>
          </p:cNvPr>
          <p:cNvSpPr txBox="1"/>
          <p:nvPr/>
        </p:nvSpPr>
        <p:spPr>
          <a:xfrm>
            <a:off x="5722865" y="4783565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특성</a:t>
            </a:r>
            <a:endParaRPr lang="en-US" altLang="ko-KR" dirty="0"/>
          </a:p>
          <a:p>
            <a:r>
              <a:rPr lang="ko-KR" altLang="en-US" dirty="0" err="1"/>
              <a:t>맵의</a:t>
            </a:r>
            <a:r>
              <a:rPr lang="ko-KR" altLang="en-US" dirty="0"/>
              <a:t> 크기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D583F90-5EB7-4A63-95A6-71E68E3D60CD}"/>
              </a:ext>
            </a:extLst>
          </p:cNvPr>
          <p:cNvCxnSpPr/>
          <p:nvPr/>
        </p:nvCxnSpPr>
        <p:spPr>
          <a:xfrm rot="5400000" flipH="1" flipV="1">
            <a:off x="6031720" y="1446040"/>
            <a:ext cx="1198880" cy="1070320"/>
          </a:xfrm>
          <a:prstGeom prst="bentConnector3">
            <a:avLst>
              <a:gd name="adj1" fmla="val 9915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BD56F71-0AF5-4123-8765-DB0BEF2B6022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5423145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42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E57E3A-9B8A-4611-AF37-377926C79BEE}"/>
              </a:ext>
            </a:extLst>
          </p:cNvPr>
          <p:cNvSpPr/>
          <p:nvPr/>
        </p:nvSpPr>
        <p:spPr>
          <a:xfrm>
            <a:off x="6172200" y="1615440"/>
            <a:ext cx="5537200" cy="4561523"/>
          </a:xfrm>
          <a:prstGeom prst="rect">
            <a:avLst/>
          </a:prstGeom>
          <a:solidFill>
            <a:srgbClr val="F1F9F1"/>
          </a:solidFill>
          <a:ln>
            <a:solidFill>
              <a:srgbClr val="C8F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2F109F-F1BE-4F6E-A0C4-D70DC6DE9ED8}"/>
              </a:ext>
            </a:extLst>
          </p:cNvPr>
          <p:cNvSpPr/>
          <p:nvPr/>
        </p:nvSpPr>
        <p:spPr>
          <a:xfrm>
            <a:off x="482600" y="1615440"/>
            <a:ext cx="5537200" cy="4561523"/>
          </a:xfrm>
          <a:prstGeom prst="rect">
            <a:avLst/>
          </a:prstGeom>
          <a:solidFill>
            <a:srgbClr val="F1F9F1"/>
          </a:solidFill>
          <a:ln>
            <a:solidFill>
              <a:srgbClr val="C8F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FD1C6107-78A2-4585-9613-CEC5AC9C2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00" y="1825625"/>
            <a:ext cx="5461000" cy="4351338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증식 사용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x</a:t>
            </a:r>
          </a:p>
          <a:p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새로운 데이터셋에서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합성곱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기반 층 실행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출력을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넘파이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배열로 저장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이를 새로운 완전 연결 분류기에 입력으로 사용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합성곱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기반 층을 한 번만 실행하여 데이터 증식 사용 불가능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빠르고 비용이 적게 든다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C51E0F-ECF5-4FA6-8F77-F46DF08A6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8120" cy="4351338"/>
          </a:xfrm>
        </p:spPr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증식 사용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</a:t>
            </a:r>
          </a:p>
          <a:p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준비한 모델 위에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Dense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층을 쌓아 확장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입력 데이터에서 엔드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엔드로 전체 모델을 실행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모델에 노출된 모든 입력 이미지가 매번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합성곱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기반 층을 통과하여 데이터 증식 사용 가능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비용이 활씬 많이 든다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5C945CE-4EA4-48A4-BEC7-536F04FF92B5}"/>
              </a:ext>
            </a:extLst>
          </p:cNvPr>
          <p:cNvSpPr txBox="1">
            <a:spLocks/>
          </p:cNvSpPr>
          <p:nvPr/>
        </p:nvSpPr>
        <p:spPr>
          <a:xfrm>
            <a:off x="187960" y="111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i="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특성 추출 방식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DE0FE0-BAE1-4B21-B947-71BD4D19B669}"/>
              </a:ext>
            </a:extLst>
          </p:cNvPr>
          <p:cNvCxnSpPr>
            <a:cxnSpLocks/>
          </p:cNvCxnSpPr>
          <p:nvPr/>
        </p:nvCxnSpPr>
        <p:spPr>
          <a:xfrm>
            <a:off x="299720" y="1073734"/>
            <a:ext cx="361188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A31B236-DB2D-45C4-AA51-4C9382A20F42}"/>
              </a:ext>
            </a:extLst>
          </p:cNvPr>
          <p:cNvCxnSpPr/>
          <p:nvPr/>
        </p:nvCxnSpPr>
        <p:spPr>
          <a:xfrm>
            <a:off x="650240" y="2214880"/>
            <a:ext cx="314960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7A0ACB-5C1E-4E3F-84E1-5E5D3E0D6FBE}"/>
              </a:ext>
            </a:extLst>
          </p:cNvPr>
          <p:cNvCxnSpPr/>
          <p:nvPr/>
        </p:nvCxnSpPr>
        <p:spPr>
          <a:xfrm>
            <a:off x="6268720" y="2214880"/>
            <a:ext cx="314960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31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E06095F6-F8D4-47DA-AACF-1E0B4F997B7F}"/>
              </a:ext>
            </a:extLst>
          </p:cNvPr>
          <p:cNvSpPr/>
          <p:nvPr/>
        </p:nvSpPr>
        <p:spPr>
          <a:xfrm>
            <a:off x="-1254925" y="4279900"/>
            <a:ext cx="5345310" cy="5318760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3BC37-EA83-4355-A2B6-83E49EC4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136525"/>
            <a:ext cx="10515600" cy="1325563"/>
          </a:xfrm>
        </p:spPr>
        <p:txBody>
          <a:bodyPr/>
          <a:lstStyle/>
          <a:p>
            <a:r>
              <a:rPr lang="ko-KR" altLang="en-US" dirty="0"/>
              <a:t>데이터 증식을 사용하지 않는 빠른 특성 추출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8884AA-E16E-4979-99D6-919DD91553AC}"/>
              </a:ext>
            </a:extLst>
          </p:cNvPr>
          <p:cNvCxnSpPr>
            <a:cxnSpLocks/>
          </p:cNvCxnSpPr>
          <p:nvPr/>
        </p:nvCxnSpPr>
        <p:spPr>
          <a:xfrm>
            <a:off x="299720" y="1165174"/>
            <a:ext cx="10154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CAA1762-56B6-463B-BBF2-D09E9AC9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96" y="1687678"/>
            <a:ext cx="6821449" cy="423560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E8F195-2C0E-46A2-B9E0-F1D433969759}"/>
              </a:ext>
            </a:extLst>
          </p:cNvPr>
          <p:cNvCxnSpPr>
            <a:cxnSpLocks/>
          </p:cNvCxnSpPr>
          <p:nvPr/>
        </p:nvCxnSpPr>
        <p:spPr>
          <a:xfrm>
            <a:off x="2519680" y="4378960"/>
            <a:ext cx="2987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B946A-541C-4373-80DE-B87E2B0B5687}"/>
              </a:ext>
            </a:extLst>
          </p:cNvPr>
          <p:cNvCxnSpPr>
            <a:cxnSpLocks/>
          </p:cNvCxnSpPr>
          <p:nvPr/>
        </p:nvCxnSpPr>
        <p:spPr>
          <a:xfrm flipH="1">
            <a:off x="5588000" y="2672080"/>
            <a:ext cx="508000" cy="1494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59FBBA-CF78-4A6B-B0CD-F8B38EA9130E}"/>
              </a:ext>
            </a:extLst>
          </p:cNvPr>
          <p:cNvSpPr txBox="1"/>
          <p:nvPr/>
        </p:nvSpPr>
        <p:spPr>
          <a:xfrm>
            <a:off x="5588000" y="2261824"/>
            <a:ext cx="672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특성 추출 </a:t>
            </a:r>
            <a:r>
              <a:rPr lang="en-US" altLang="ko-KR" dirty="0"/>
              <a:t>-&gt; </a:t>
            </a:r>
            <a:r>
              <a:rPr lang="ko-KR" altLang="en-US" dirty="0"/>
              <a:t>추출된 특성의 크기 </a:t>
            </a:r>
            <a:r>
              <a:rPr lang="en-US" altLang="ko-KR" dirty="0"/>
              <a:t>(samples, 4, 4, 512)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DCE2A1-0268-4C06-A47F-4DC433844BD6}"/>
              </a:ext>
            </a:extLst>
          </p:cNvPr>
          <p:cNvSpPr txBox="1"/>
          <p:nvPr/>
        </p:nvSpPr>
        <p:spPr>
          <a:xfrm>
            <a:off x="7848993" y="5193712"/>
            <a:ext cx="4081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완전 연결 분류기에 주입하기 위해</a:t>
            </a:r>
            <a:endParaRPr lang="en-US" altLang="ko-KR" dirty="0"/>
          </a:p>
          <a:p>
            <a:r>
              <a:rPr lang="en-US" altLang="ko-KR" dirty="0"/>
              <a:t>    (samples, 8192) </a:t>
            </a:r>
            <a:r>
              <a:rPr lang="ko-KR" altLang="en-US" dirty="0"/>
              <a:t>크기로 펼치기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E5944D0-81A0-41BD-A2B6-088EB339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73" b="1381"/>
          <a:stretch/>
        </p:blipFill>
        <p:spPr>
          <a:xfrm>
            <a:off x="5104504" y="5840043"/>
            <a:ext cx="6996056" cy="8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9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7252E491-6DDA-48A0-988E-E3B2B1890DDE}"/>
              </a:ext>
            </a:extLst>
          </p:cNvPr>
          <p:cNvSpPr/>
          <p:nvPr/>
        </p:nvSpPr>
        <p:spPr>
          <a:xfrm>
            <a:off x="-1254925" y="4279900"/>
            <a:ext cx="5345310" cy="5318760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9D7CFC-C59F-4454-B3E5-5B530195559C}"/>
              </a:ext>
            </a:extLst>
          </p:cNvPr>
          <p:cNvSpPr/>
          <p:nvPr/>
        </p:nvSpPr>
        <p:spPr>
          <a:xfrm>
            <a:off x="2143760" y="3139440"/>
            <a:ext cx="9621520" cy="34340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2B86C8D-7FDA-474E-99B5-D4D8581F8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887"/>
          <a:stretch/>
        </p:blipFill>
        <p:spPr>
          <a:xfrm>
            <a:off x="464588" y="1977289"/>
            <a:ext cx="6434052" cy="1026896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29C39E3-A7D2-469C-B6EB-5E941B54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136525"/>
            <a:ext cx="10515600" cy="1325563"/>
          </a:xfrm>
        </p:spPr>
        <p:txBody>
          <a:bodyPr/>
          <a:lstStyle/>
          <a:p>
            <a:r>
              <a:rPr lang="ko-KR" altLang="en-US" dirty="0"/>
              <a:t>데이터 증식을 사용하지 않는 빠른 특성 추출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E239E-8F52-432A-A0A2-C2B607067687}"/>
              </a:ext>
            </a:extLst>
          </p:cNvPr>
          <p:cNvCxnSpPr>
            <a:cxnSpLocks/>
          </p:cNvCxnSpPr>
          <p:nvPr/>
        </p:nvCxnSpPr>
        <p:spPr>
          <a:xfrm>
            <a:off x="299720" y="1165174"/>
            <a:ext cx="1015492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A36A10-4915-4F9F-8D2C-686991A5D78B}"/>
              </a:ext>
            </a:extLst>
          </p:cNvPr>
          <p:cNvSpPr txBox="1"/>
          <p:nvPr/>
        </p:nvSpPr>
        <p:spPr>
          <a:xfrm>
            <a:off x="464588" y="160795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새로운 완전 연결 분류기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F5FF52-274C-41EA-9177-14E112BC9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2463624" y="3431676"/>
            <a:ext cx="4290292" cy="29677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E61AA1-2F59-4376-84D1-29C9715EB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81"/>
          <a:stretch/>
        </p:blipFill>
        <p:spPr>
          <a:xfrm>
            <a:off x="7292108" y="3429000"/>
            <a:ext cx="4290292" cy="30163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197A2-9352-45BA-ACFF-C4D83B284548}"/>
              </a:ext>
            </a:extLst>
          </p:cNvPr>
          <p:cNvSpPr txBox="1"/>
          <p:nvPr/>
        </p:nvSpPr>
        <p:spPr>
          <a:xfrm>
            <a:off x="7438792" y="2193824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단순한 특성 추출</a:t>
            </a:r>
            <a:endParaRPr lang="en-US" altLang="ko-KR" dirty="0"/>
          </a:p>
          <a:p>
            <a:r>
              <a:rPr lang="ko-KR" altLang="en-US" dirty="0"/>
              <a:t>방식의 정확도와</a:t>
            </a:r>
            <a:r>
              <a:rPr lang="en-US" altLang="ko-KR" dirty="0"/>
              <a:t> </a:t>
            </a:r>
            <a:r>
              <a:rPr lang="ko-KR" altLang="en-US" dirty="0"/>
              <a:t>손실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632052A-D709-4637-B6B4-F953F153E3C2}"/>
              </a:ext>
            </a:extLst>
          </p:cNvPr>
          <p:cNvCxnSpPr>
            <a:stCxn id="13" idx="2"/>
          </p:cNvCxnSpPr>
          <p:nvPr/>
        </p:nvCxnSpPr>
        <p:spPr>
          <a:xfrm>
            <a:off x="8651624" y="2840155"/>
            <a:ext cx="0" cy="299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0414403-C109-47AD-80F3-63DB716D285A}"/>
              </a:ext>
            </a:extLst>
          </p:cNvPr>
          <p:cNvCxnSpPr>
            <a:cxnSpLocks/>
          </p:cNvCxnSpPr>
          <p:nvPr/>
        </p:nvCxnSpPr>
        <p:spPr>
          <a:xfrm flipV="1">
            <a:off x="5913120" y="4410710"/>
            <a:ext cx="495300" cy="789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D060FC-91B0-4A92-96D0-9C49586E3D4E}"/>
              </a:ext>
            </a:extLst>
          </p:cNvPr>
          <p:cNvSpPr txBox="1"/>
          <p:nvPr/>
        </p:nvSpPr>
        <p:spPr>
          <a:xfrm>
            <a:off x="4865020" y="5200046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약 </a:t>
            </a:r>
            <a:r>
              <a:rPr lang="en-US" altLang="ko-KR" dirty="0"/>
              <a:t>90%</a:t>
            </a:r>
            <a:r>
              <a:rPr lang="ko-KR" altLang="en-US" dirty="0"/>
              <a:t>의</a:t>
            </a:r>
            <a:endParaRPr lang="en-US" altLang="ko-KR" dirty="0"/>
          </a:p>
          <a:p>
            <a:r>
              <a:rPr lang="ko-KR" altLang="en-US" dirty="0"/>
              <a:t>검증 정확도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61B653F-C65A-4E06-90C0-6F2CD5A30CE2}"/>
              </a:ext>
            </a:extLst>
          </p:cNvPr>
          <p:cNvSpPr/>
          <p:nvPr/>
        </p:nvSpPr>
        <p:spPr>
          <a:xfrm>
            <a:off x="6343387" y="4237990"/>
            <a:ext cx="189493" cy="172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4230565-B2A2-4AFA-8417-E55664824267}"/>
              </a:ext>
            </a:extLst>
          </p:cNvPr>
          <p:cNvCxnSpPr/>
          <p:nvPr/>
        </p:nvCxnSpPr>
        <p:spPr>
          <a:xfrm rot="10800000" flipV="1">
            <a:off x="6096001" y="1607955"/>
            <a:ext cx="917359" cy="291865"/>
          </a:xfrm>
          <a:prstGeom prst="bentConnector3">
            <a:avLst>
              <a:gd name="adj1" fmla="val 9935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C2A28B-B8EB-494D-B30A-FA8625F7375E}"/>
              </a:ext>
            </a:extLst>
          </p:cNvPr>
          <p:cNvSpPr txBox="1"/>
          <p:nvPr/>
        </p:nvSpPr>
        <p:spPr>
          <a:xfrm>
            <a:off x="7022400" y="1443363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Dense </a:t>
            </a:r>
            <a:r>
              <a:rPr lang="ko-KR" altLang="en-US" dirty="0"/>
              <a:t>층만 처리하면 됨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09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780D9577-5BD1-45D9-86B9-7B32C74E0F4D}"/>
              </a:ext>
            </a:extLst>
          </p:cNvPr>
          <p:cNvSpPr/>
          <p:nvPr/>
        </p:nvSpPr>
        <p:spPr>
          <a:xfrm>
            <a:off x="-1254925" y="4279900"/>
            <a:ext cx="5345310" cy="5318760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B6242D-6677-48F0-83CE-0E18A8A4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154695"/>
            <a:ext cx="10515600" cy="1325563"/>
          </a:xfrm>
        </p:spPr>
        <p:txBody>
          <a:bodyPr/>
          <a:lstStyle/>
          <a:p>
            <a:r>
              <a:rPr lang="ko-KR" altLang="en-US" dirty="0"/>
              <a:t>데이터 증식을 사용한 특성 추출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A0B913-708B-4BCA-866D-0B907A344749}"/>
              </a:ext>
            </a:extLst>
          </p:cNvPr>
          <p:cNvCxnSpPr>
            <a:cxnSpLocks/>
          </p:cNvCxnSpPr>
          <p:nvPr/>
        </p:nvCxnSpPr>
        <p:spPr>
          <a:xfrm>
            <a:off x="299720" y="1165174"/>
            <a:ext cx="728181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44BE32B-B4F8-44D8-BCE7-2DA053BE6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76" y="1658024"/>
            <a:ext cx="6075146" cy="1447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2E1FEA-E984-418B-9DEA-CDEBE247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63"/>
          <a:stretch/>
        </p:blipFill>
        <p:spPr>
          <a:xfrm>
            <a:off x="564576" y="3249828"/>
            <a:ext cx="5707892" cy="310490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7CCFB08-CD64-415E-9075-CFCB6ED3E87D}"/>
              </a:ext>
            </a:extLst>
          </p:cNvPr>
          <p:cNvCxnSpPr/>
          <p:nvPr/>
        </p:nvCxnSpPr>
        <p:spPr>
          <a:xfrm flipH="1">
            <a:off x="3209026" y="2027208"/>
            <a:ext cx="2268748" cy="77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5D965D-7BAF-4C96-93D4-66A94D6915F4}"/>
              </a:ext>
            </a:extLst>
          </p:cNvPr>
          <p:cNvSpPr txBox="1"/>
          <p:nvPr/>
        </p:nvSpPr>
        <p:spPr>
          <a:xfrm>
            <a:off x="5477774" y="1842542"/>
            <a:ext cx="267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기반 층</a:t>
            </a:r>
            <a:r>
              <a:rPr lang="en-US" altLang="ko-KR" dirty="0"/>
              <a:t>(VGG16)</a:t>
            </a:r>
            <a:endParaRPr lang="ko-KR" altLang="en-US" dirty="0"/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9AA9ADEF-580F-4AE0-8920-44FADD630F72}"/>
              </a:ext>
            </a:extLst>
          </p:cNvPr>
          <p:cNvSpPr/>
          <p:nvPr/>
        </p:nvSpPr>
        <p:spPr>
          <a:xfrm>
            <a:off x="6426658" y="2372032"/>
            <a:ext cx="213064" cy="54818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EC9AC6-98E6-4913-827F-3960683891CD}"/>
              </a:ext>
            </a:extLst>
          </p:cNvPr>
          <p:cNvSpPr txBox="1"/>
          <p:nvPr/>
        </p:nvSpPr>
        <p:spPr>
          <a:xfrm>
            <a:off x="6639722" y="244576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분류기 추가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D69BEC-24EF-432E-A42F-F7D7891BFC15}"/>
              </a:ext>
            </a:extLst>
          </p:cNvPr>
          <p:cNvSpPr/>
          <p:nvPr/>
        </p:nvSpPr>
        <p:spPr>
          <a:xfrm>
            <a:off x="5139548" y="3613212"/>
            <a:ext cx="867990" cy="363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8811EA-956E-4D0C-8BE0-5CA82FD3A92A}"/>
              </a:ext>
            </a:extLst>
          </p:cNvPr>
          <p:cNvCxnSpPr>
            <a:cxnSpLocks/>
          </p:cNvCxnSpPr>
          <p:nvPr/>
        </p:nvCxnSpPr>
        <p:spPr>
          <a:xfrm flipH="1">
            <a:off x="6007538" y="3542190"/>
            <a:ext cx="934800" cy="210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D7000B-5562-4371-9804-4BA4A86A7F49}"/>
              </a:ext>
            </a:extLst>
          </p:cNvPr>
          <p:cNvSpPr txBox="1"/>
          <p:nvPr/>
        </p:nvSpPr>
        <p:spPr>
          <a:xfrm>
            <a:off x="6875528" y="3275373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매우 많음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CCBAD5F-6D9E-4E34-ABC5-7F7EDE54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722" y="4351306"/>
            <a:ext cx="3903484" cy="2887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89A16A-DD97-4B42-B52A-06B299D7CDF4}"/>
              </a:ext>
            </a:extLst>
          </p:cNvPr>
          <p:cNvSpPr txBox="1"/>
          <p:nvPr/>
        </p:nvSpPr>
        <p:spPr>
          <a:xfrm>
            <a:off x="6639722" y="4708204"/>
            <a:ext cx="4230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conv_base</a:t>
            </a:r>
            <a:r>
              <a:rPr lang="ko-KR" altLang="en-US" dirty="0"/>
              <a:t> 동결하기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가중치가 업데이트되지 않도록 막음</a:t>
            </a:r>
            <a:endParaRPr lang="en-US" altLang="ko-KR" dirty="0"/>
          </a:p>
          <a:p>
            <a:r>
              <a:rPr lang="en-US" altLang="ko-KR" dirty="0"/>
              <a:t>    = </a:t>
            </a:r>
            <a:r>
              <a:rPr lang="ko-KR" altLang="en-US" dirty="0"/>
              <a:t>훈련시키지 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65D545-0D7D-4956-8A74-08CC2D7101A9}"/>
              </a:ext>
            </a:extLst>
          </p:cNvPr>
          <p:cNvSpPr txBox="1"/>
          <p:nvPr/>
        </p:nvSpPr>
        <p:spPr>
          <a:xfrm>
            <a:off x="6875528" y="5944817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Dense </a:t>
            </a:r>
            <a:r>
              <a:rPr lang="ko-KR" altLang="en-US" dirty="0"/>
              <a:t>층만 훈련</a:t>
            </a:r>
          </a:p>
        </p:txBody>
      </p:sp>
    </p:spTree>
    <p:extLst>
      <p:ext uri="{BB962C8B-B14F-4D97-AF65-F5344CB8AC3E}">
        <p14:creationId xmlns:p14="http://schemas.microsoft.com/office/powerpoint/2010/main" val="3759751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69D61C2-B529-4B6C-9FF2-A12F58A63555}"/>
              </a:ext>
            </a:extLst>
          </p:cNvPr>
          <p:cNvSpPr/>
          <p:nvPr/>
        </p:nvSpPr>
        <p:spPr>
          <a:xfrm>
            <a:off x="8031117" y="4128979"/>
            <a:ext cx="5345310" cy="5318760"/>
          </a:xfrm>
          <a:prstGeom prst="ellipse">
            <a:avLst/>
          </a:prstGeom>
          <a:solidFill>
            <a:srgbClr val="E8FFE7"/>
          </a:solidFill>
          <a:ln>
            <a:solidFill>
              <a:srgbClr val="E8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38AF5F-EFB5-40FA-89B5-170887157DAE}"/>
              </a:ext>
            </a:extLst>
          </p:cNvPr>
          <p:cNvSpPr/>
          <p:nvPr/>
        </p:nvSpPr>
        <p:spPr>
          <a:xfrm>
            <a:off x="706516" y="2618913"/>
            <a:ext cx="10372816" cy="37552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6F6CD10-A638-413B-B761-0E418123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154695"/>
            <a:ext cx="10515600" cy="1325563"/>
          </a:xfrm>
        </p:spPr>
        <p:txBody>
          <a:bodyPr/>
          <a:lstStyle/>
          <a:p>
            <a:r>
              <a:rPr lang="ko-KR" altLang="en-US" dirty="0"/>
              <a:t>데이터 증식을 사용한 특성 추출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F5F8F8-B5DA-4957-8711-441A09C56B82}"/>
              </a:ext>
            </a:extLst>
          </p:cNvPr>
          <p:cNvCxnSpPr>
            <a:cxnSpLocks/>
          </p:cNvCxnSpPr>
          <p:nvPr/>
        </p:nvCxnSpPr>
        <p:spPr>
          <a:xfrm>
            <a:off x="299720" y="1165174"/>
            <a:ext cx="7281810" cy="0"/>
          </a:xfrm>
          <a:prstGeom prst="line">
            <a:avLst/>
          </a:prstGeom>
          <a:ln>
            <a:solidFill>
              <a:srgbClr val="2CF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36FE21C-0E91-4DEC-941F-872F79DA2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951245" y="2768549"/>
            <a:ext cx="4986045" cy="34427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716320-4AAF-48CC-9F0F-B3C93D11F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7" b="50000"/>
          <a:stretch/>
        </p:blipFill>
        <p:spPr>
          <a:xfrm>
            <a:off x="878889" y="2768550"/>
            <a:ext cx="4813672" cy="3442744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20F9EEF-92D8-4BAD-BF2C-67D82FD18B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06354" y="2130639"/>
            <a:ext cx="639193" cy="488273"/>
          </a:xfrm>
          <a:prstGeom prst="bentConnector3">
            <a:avLst>
              <a:gd name="adj1" fmla="val 1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2F004F-BF9B-4F35-BF0C-B200626570E6}"/>
              </a:ext>
            </a:extLst>
          </p:cNvPr>
          <p:cNvSpPr txBox="1"/>
          <p:nvPr/>
        </p:nvSpPr>
        <p:spPr>
          <a:xfrm>
            <a:off x="2725445" y="199009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과대적합이 </a:t>
            </a:r>
            <a:r>
              <a:rPr lang="ko-KR" altLang="en-US" dirty="0" err="1"/>
              <a:t>줄어듬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87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887</Words>
  <Application>Microsoft Office PowerPoint</Application>
  <PresentationFormat>와이드스크린</PresentationFormat>
  <Paragraphs>208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-apple-system</vt:lpstr>
      <vt:lpstr>맑은 고딕</vt:lpstr>
      <vt:lpstr>휴먼모음T</vt:lpstr>
      <vt:lpstr>Arial</vt:lpstr>
      <vt:lpstr>Office 테마</vt:lpstr>
      <vt:lpstr>사전 훈련된 컨브넷 사용하기</vt:lpstr>
      <vt:lpstr>사전 훈련된 네트워크?</vt:lpstr>
      <vt:lpstr>특성 추출</vt:lpstr>
      <vt:lpstr>VGG16 합성곱 기반 층</vt:lpstr>
      <vt:lpstr>PowerPoint 프레젠테이션</vt:lpstr>
      <vt:lpstr>데이터 증식을 사용하지 않는 빠른 특성 추출</vt:lpstr>
      <vt:lpstr>데이터 증식을 사용하지 않는 빠른 특성 추출</vt:lpstr>
      <vt:lpstr>데이터 증식을 사용한 특성 추출</vt:lpstr>
      <vt:lpstr>데이터 증식을 사용한 특성 추출</vt:lpstr>
      <vt:lpstr>미세 조정</vt:lpstr>
      <vt:lpstr>미세 조정 단계</vt:lpstr>
      <vt:lpstr>미세 조정</vt:lpstr>
      <vt:lpstr>컨브넷 학습 시각화</vt:lpstr>
      <vt:lpstr>컨브넷 학습 시각화 기법</vt:lpstr>
      <vt:lpstr>중간층의 활성화 시각화하기</vt:lpstr>
      <vt:lpstr>중간층의 활성화 시각화하기</vt:lpstr>
      <vt:lpstr>컨브넷 필터 시각화</vt:lpstr>
      <vt:lpstr>컨브넷 필터 시각화</vt:lpstr>
      <vt:lpstr>컨브넷 필터 시각화</vt:lpstr>
      <vt:lpstr>클래스 활성화의 히트맵 시각화하기</vt:lpstr>
      <vt:lpstr>클래스 활성화의 히트맵 시각화하기</vt:lpstr>
      <vt:lpstr>클래스 활성화의 히트맵 시각화하기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사전 훈련된 컨브넷 사용하기</dc:title>
  <dc:creator>이 지우</dc:creator>
  <cp:lastModifiedBy>이 지우</cp:lastModifiedBy>
  <cp:revision>15</cp:revision>
  <dcterms:created xsi:type="dcterms:W3CDTF">2022-01-06T06:22:58Z</dcterms:created>
  <dcterms:modified xsi:type="dcterms:W3CDTF">2022-01-06T13:10:38Z</dcterms:modified>
</cp:coreProperties>
</file>